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</p:sldIdLst>
  <p:sldSz cy="10287000" cx="18288000"/>
  <p:notesSz cx="10287000" cy="18288000"/>
  <p:embeddedFontLst>
    <p:embeddedFont>
      <p:font typeface="Roboto"/>
      <p:regular r:id="rId62"/>
      <p:bold r:id="rId63"/>
      <p:italic r:id="rId64"/>
      <p:boldItalic r:id="rId65"/>
    </p:embeddedFont>
    <p:embeddedFont>
      <p:font typeface="Inter SemiBold"/>
      <p:regular r:id="rId66"/>
      <p:bold r:id="rId67"/>
      <p:italic r:id="rId68"/>
      <p:boldItalic r:id="rId69"/>
    </p:embeddedFont>
    <p:embeddedFont>
      <p:font typeface="Inter"/>
      <p:regular r:id="rId70"/>
      <p:bold r:id="rId71"/>
      <p:italic r:id="rId72"/>
      <p:boldItalic r:id="rId73"/>
    </p:embeddedFont>
    <p:embeddedFont>
      <p:font typeface="Corbel"/>
      <p:regular r:id="rId74"/>
      <p:bold r:id="rId75"/>
      <p:italic r:id="rId76"/>
      <p:boldItalic r:id="rId77"/>
    </p:embeddedFont>
    <p:embeddedFont>
      <p:font typeface="JetBrains Mono"/>
      <p:regular r:id="rId78"/>
      <p:bold r:id="rId79"/>
      <p:italic r:id="rId80"/>
      <p:boldItalic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82" roundtripDataSignature="AMtx7mh3P/BktmGSPYZzjElVnR+Oycej6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FEBA843-D198-4B91-8BAF-130492AFA161}">
  <a:tblStyle styleId="{0FEBA843-D198-4B91-8BAF-130492AFA1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JetBrainsMono-italic.fntdata"/><Relationship Id="rId82" Type="http://customschemas.google.com/relationships/presentationmetadata" Target="metadata"/><Relationship Id="rId81" Type="http://schemas.openxmlformats.org/officeDocument/2006/relationships/font" Target="fonts/JetBrainsMon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Inter-boldItalic.fntdata"/><Relationship Id="rId72" Type="http://schemas.openxmlformats.org/officeDocument/2006/relationships/font" Target="fonts/Inter-italic.fntdata"/><Relationship Id="rId31" Type="http://schemas.openxmlformats.org/officeDocument/2006/relationships/slide" Target="slides/slide25.xml"/><Relationship Id="rId75" Type="http://schemas.openxmlformats.org/officeDocument/2006/relationships/font" Target="fonts/Corbel-bold.fntdata"/><Relationship Id="rId30" Type="http://schemas.openxmlformats.org/officeDocument/2006/relationships/slide" Target="slides/slide24.xml"/><Relationship Id="rId74" Type="http://schemas.openxmlformats.org/officeDocument/2006/relationships/font" Target="fonts/Corbel-regular.fntdata"/><Relationship Id="rId33" Type="http://schemas.openxmlformats.org/officeDocument/2006/relationships/slide" Target="slides/slide27.xml"/><Relationship Id="rId77" Type="http://schemas.openxmlformats.org/officeDocument/2006/relationships/font" Target="fonts/Corbel-boldItalic.fntdata"/><Relationship Id="rId32" Type="http://schemas.openxmlformats.org/officeDocument/2006/relationships/slide" Target="slides/slide26.xml"/><Relationship Id="rId76" Type="http://schemas.openxmlformats.org/officeDocument/2006/relationships/font" Target="fonts/Corbel-italic.fntdata"/><Relationship Id="rId35" Type="http://schemas.openxmlformats.org/officeDocument/2006/relationships/slide" Target="slides/slide29.xml"/><Relationship Id="rId79" Type="http://schemas.openxmlformats.org/officeDocument/2006/relationships/font" Target="fonts/JetBrainsMono-bold.fntdata"/><Relationship Id="rId34" Type="http://schemas.openxmlformats.org/officeDocument/2006/relationships/slide" Target="slides/slide28.xml"/><Relationship Id="rId78" Type="http://schemas.openxmlformats.org/officeDocument/2006/relationships/font" Target="fonts/JetBrainsMono-regular.fntdata"/><Relationship Id="rId71" Type="http://schemas.openxmlformats.org/officeDocument/2006/relationships/font" Target="fonts/Inter-bold.fntdata"/><Relationship Id="rId70" Type="http://schemas.openxmlformats.org/officeDocument/2006/relationships/font" Target="fonts/Inter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-regular.fntdata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Roboto-italic.fntdata"/><Relationship Id="rId63" Type="http://schemas.openxmlformats.org/officeDocument/2006/relationships/font" Target="fonts/Roboto-bold.fntdata"/><Relationship Id="rId22" Type="http://schemas.openxmlformats.org/officeDocument/2006/relationships/slide" Target="slides/slide16.xml"/><Relationship Id="rId66" Type="http://schemas.openxmlformats.org/officeDocument/2006/relationships/font" Target="fonts/InterSemiBold-regular.fntdata"/><Relationship Id="rId21" Type="http://schemas.openxmlformats.org/officeDocument/2006/relationships/slide" Target="slides/slide15.xml"/><Relationship Id="rId65" Type="http://schemas.openxmlformats.org/officeDocument/2006/relationships/font" Target="fonts/Roboto-boldItalic.fntdata"/><Relationship Id="rId24" Type="http://schemas.openxmlformats.org/officeDocument/2006/relationships/slide" Target="slides/slide18.xml"/><Relationship Id="rId68" Type="http://schemas.openxmlformats.org/officeDocument/2006/relationships/font" Target="fonts/InterSemiBold-italic.fntdata"/><Relationship Id="rId23" Type="http://schemas.openxmlformats.org/officeDocument/2006/relationships/slide" Target="slides/slide17.xml"/><Relationship Id="rId67" Type="http://schemas.openxmlformats.org/officeDocument/2006/relationships/font" Target="fonts/InterSemiBold-bold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InterSemiBold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3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05692ed61b_0_2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305692ed61b_0_22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4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7" name="Google Shape;257;p3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3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6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9" name="Google Shape;269;p3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9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0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05692ed61b_0_2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305692ed61b_0_27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7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8" name="Google Shape;128;p2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05692ed61b_0_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305692ed61b_0_1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05692ed61b_0_1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305692ed61b_0_13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3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2" name="Google Shape;312;p4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4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4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5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4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4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7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8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05692ed61b_0_3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305692ed61b_0_33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9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7" name="Google Shape;147;p1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0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0" name="Google Shape;360;p5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5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51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2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2" name="Google Shape;372;p5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5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54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5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0" name="Google Shape;390;p5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5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56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57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4" name="Google Shape;414;p5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5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9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0" name="Google Shape;420;p5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5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4" name="Google Shape;154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0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7" name="Google Shape;427;p6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6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61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62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63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64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5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4" name="Google Shape;464;p6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6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6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0" name="Google Shape;470;p6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6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7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7" name="Google Shape;477;p6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6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8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3" name="Google Shape;483;p6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6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69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8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0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7" name="Google Shape;497;p7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7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71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2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9" name="Google Shape;509;p7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7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10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6" name="Google Shape;516;p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74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3" name="Google Shape;213;p2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0" name="Google Shape;220;p3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3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1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Терминал в операционных системах — это текстовый интерфейс, который позволяет пользователям взаимодействовать с системой через команды. Он предоставляет мощный и гибкий способ управления системой, выполнения задач и автоматизации процессов. Вот некоторые из основных функций и возможностей терминала: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1. **Управление файлами и каталогами**: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- Создание, копирование, перемещение и удаление файлов и папок.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- Просмотр содержимого файлов и каталогов.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- Изменение прав доступа к файлам и папкам.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2. **Установка и управление программным обеспечением**: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- Установка, обновление и удаление программ и пакетов.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- Управление зависимостями и конфигурацией программ.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3. **Сетевые операции**: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- Подключение к удаленным серверам через SSH.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- Передача файлов по сети.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- Настройка сетевых интерфейсов и маршрутизации.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4. **Администрирование системы**: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- Управление пользователями и группами.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- Настройка системных параметров и служб.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- Мониторинг системных ресурсов (процессор, память, диск).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5. **Автоматизация задач**: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- Написание и выполнение скриптов для автоматизации повторяющихся задач.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- Использование планировщиков задач (например, cron в Unix-подобных системах).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6. **Разработка программного обеспечения**: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- Компиляция и сборка программ.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- Управление системами контроля версий (например, Git).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- Запуск и отладка программ.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7. **Решение проблем и диагностика**: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- Просмотр и анализ системных журналов.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- Использование диагностических команд для выявления и устранения проблем.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8. **Использование командной строки для специализированных задач**: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- Выполнение команд, которые могут быть недоступны через графический интерфейс.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- Использование мощных текстовых редакторов (например, Vim или Emacs).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Терминал особенно полезен для системных администраторов, разработчиков и опытных пользователей, которые нуждаются в более точном и гибком управлении системой. Он также предоставляет возможность выполнять сложные операции быстрее и эффективнее, чем через графический интерфейс.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2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2"/>
          <p:cNvSpPr txBox="1"/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preencoded.png" id="9" name="Google Shape;9;p12"/>
          <p:cNvPicPr preferRelativeResize="0"/>
          <p:nvPr/>
        </p:nvPicPr>
        <p:blipFill rotWithShape="1">
          <a:blip r:embed="rId2">
            <a:alphaModFix/>
          </a:blip>
          <a:srcRect b="0" l="9423" r="3055" t="0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6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201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86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86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86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86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9"/>
          <p:cNvSpPr txBox="1"/>
          <p:nvPr>
            <p:ph idx="10" type="dt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79"/>
          <p:cNvSpPr txBox="1"/>
          <p:nvPr>
            <p:ph idx="11" type="ftr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79"/>
          <p:cNvSpPr txBox="1"/>
          <p:nvPr>
            <p:ph idx="12" type="sldNum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0"/>
          <p:cNvSpPr txBox="1"/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preencoded.png" id="51" name="Google Shape;51;p80"/>
          <p:cNvPicPr preferRelativeResize="0"/>
          <p:nvPr/>
        </p:nvPicPr>
        <p:blipFill rotWithShape="1">
          <a:blip r:embed="rId2">
            <a:alphaModFix/>
          </a:blip>
          <a:srcRect b="0" l="9423" r="3055" t="0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7"/>
          <p:cNvSpPr txBox="1"/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7"/>
          <p:cNvSpPr txBox="1"/>
          <p:nvPr>
            <p:ph idx="1" type="subTitle"/>
          </p:nvPr>
        </p:nvSpPr>
        <p:spPr>
          <a:xfrm>
            <a:off x="2286000" y="5403851"/>
            <a:ext cx="13716000" cy="2482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None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0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0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0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0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0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0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87"/>
          <p:cNvSpPr txBox="1"/>
          <p:nvPr>
            <p:ph idx="10" type="dt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87"/>
          <p:cNvSpPr txBox="1"/>
          <p:nvPr>
            <p:ph idx="11" type="ftr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87"/>
          <p:cNvSpPr txBox="1"/>
          <p:nvPr>
            <p:ph idx="12" type="sldNum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8"/>
          <p:cNvSpPr txBox="1"/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8"/>
          <p:cNvSpPr txBox="1"/>
          <p:nvPr>
            <p:ph idx="1" type="body"/>
          </p:nvPr>
        </p:nvSpPr>
        <p:spPr>
          <a:xfrm>
            <a:off x="1257302" y="2738438"/>
            <a:ext cx="15773400" cy="652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63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1"/>
              <a:buFont typeface="Arial"/>
              <a:buChar char="•"/>
              <a:defRPr b="0" i="0" sz="28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536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88"/>
          <p:cNvSpPr txBox="1"/>
          <p:nvPr>
            <p:ph idx="10" type="dt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88"/>
          <p:cNvSpPr txBox="1"/>
          <p:nvPr>
            <p:ph idx="11" type="ftr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88"/>
          <p:cNvSpPr txBox="1"/>
          <p:nvPr>
            <p:ph idx="12" type="sldNum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9"/>
          <p:cNvSpPr txBox="1"/>
          <p:nvPr>
            <p:ph type="title"/>
          </p:nvPr>
        </p:nvSpPr>
        <p:spPr>
          <a:xfrm>
            <a:off x="1247776" y="2565401"/>
            <a:ext cx="15773400" cy="42783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89"/>
          <p:cNvSpPr txBox="1"/>
          <p:nvPr>
            <p:ph idx="1" type="body"/>
          </p:nvPr>
        </p:nvSpPr>
        <p:spPr>
          <a:xfrm>
            <a:off x="1247776" y="6884988"/>
            <a:ext cx="15773400" cy="2249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999"/>
              <a:buFont typeface="Arial"/>
              <a:buNone/>
              <a:defRPr b="0" i="0" sz="1999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1"/>
              <a:buFont typeface="Arial"/>
              <a:buNone/>
              <a:defRPr b="0" i="0" sz="1601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1"/>
              <a:buFont typeface="Arial"/>
              <a:buNone/>
              <a:defRPr b="0" i="0" sz="1601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1"/>
              <a:buFont typeface="Arial"/>
              <a:buNone/>
              <a:defRPr b="0" i="0" sz="1601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1"/>
              <a:buFont typeface="Arial"/>
              <a:buNone/>
              <a:defRPr b="0" i="0" sz="1601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1"/>
              <a:buFont typeface="Arial"/>
              <a:buNone/>
              <a:defRPr b="0" i="0" sz="1601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1"/>
              <a:buFont typeface="Arial"/>
              <a:buNone/>
              <a:defRPr b="0" i="0" sz="1601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89"/>
          <p:cNvSpPr txBox="1"/>
          <p:nvPr>
            <p:ph idx="10" type="dt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89"/>
          <p:cNvSpPr txBox="1"/>
          <p:nvPr>
            <p:ph idx="11" type="ftr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89"/>
          <p:cNvSpPr txBox="1"/>
          <p:nvPr>
            <p:ph idx="12" type="sldNum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0"/>
          <p:cNvSpPr txBox="1"/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90"/>
          <p:cNvSpPr txBox="1"/>
          <p:nvPr>
            <p:ph idx="1" type="body"/>
          </p:nvPr>
        </p:nvSpPr>
        <p:spPr>
          <a:xfrm>
            <a:off x="1257299" y="2738438"/>
            <a:ext cx="7810501" cy="652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63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1"/>
              <a:buFont typeface="Arial"/>
              <a:buChar char="•"/>
              <a:defRPr b="0" i="0" sz="28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536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90"/>
          <p:cNvSpPr txBox="1"/>
          <p:nvPr>
            <p:ph idx="2" type="body"/>
          </p:nvPr>
        </p:nvSpPr>
        <p:spPr>
          <a:xfrm>
            <a:off x="9220200" y="2738438"/>
            <a:ext cx="7810501" cy="652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63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1"/>
              <a:buFont typeface="Arial"/>
              <a:buChar char="•"/>
              <a:defRPr b="0" i="0" sz="28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536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90"/>
          <p:cNvSpPr txBox="1"/>
          <p:nvPr>
            <p:ph idx="10" type="dt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90"/>
          <p:cNvSpPr txBox="1"/>
          <p:nvPr>
            <p:ph idx="11" type="ftr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90"/>
          <p:cNvSpPr txBox="1"/>
          <p:nvPr>
            <p:ph idx="12" type="sldNum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1"/>
          <p:cNvSpPr txBox="1"/>
          <p:nvPr>
            <p:ph type="title"/>
          </p:nvPr>
        </p:nvSpPr>
        <p:spPr>
          <a:xfrm>
            <a:off x="1260475" y="547690"/>
            <a:ext cx="15773400" cy="1989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91"/>
          <p:cNvSpPr txBox="1"/>
          <p:nvPr>
            <p:ph idx="1" type="body"/>
          </p:nvPr>
        </p:nvSpPr>
        <p:spPr>
          <a:xfrm>
            <a:off x="1260475" y="2522538"/>
            <a:ext cx="7735889" cy="12350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None/>
              <a:defRPr b="1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1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1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1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1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1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1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91"/>
          <p:cNvSpPr txBox="1"/>
          <p:nvPr>
            <p:ph idx="2" type="body"/>
          </p:nvPr>
        </p:nvSpPr>
        <p:spPr>
          <a:xfrm>
            <a:off x="1260475" y="3757615"/>
            <a:ext cx="7735889" cy="5527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63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1"/>
              <a:buFont typeface="Arial"/>
              <a:buChar char="•"/>
              <a:defRPr b="0" i="0" sz="28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536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91"/>
          <p:cNvSpPr txBox="1"/>
          <p:nvPr>
            <p:ph idx="3" type="body"/>
          </p:nvPr>
        </p:nvSpPr>
        <p:spPr>
          <a:xfrm>
            <a:off x="9258301" y="2522538"/>
            <a:ext cx="7775575" cy="12350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None/>
              <a:defRPr b="1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1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1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1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1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1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1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91"/>
          <p:cNvSpPr txBox="1"/>
          <p:nvPr>
            <p:ph idx="4" type="body"/>
          </p:nvPr>
        </p:nvSpPr>
        <p:spPr>
          <a:xfrm>
            <a:off x="9258301" y="3757615"/>
            <a:ext cx="7775575" cy="5527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63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1"/>
              <a:buFont typeface="Arial"/>
              <a:buChar char="•"/>
              <a:defRPr b="0" i="0" sz="28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536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91"/>
          <p:cNvSpPr txBox="1"/>
          <p:nvPr>
            <p:ph idx="10" type="dt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91"/>
          <p:cNvSpPr txBox="1"/>
          <p:nvPr>
            <p:ph idx="11" type="ftr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91"/>
          <p:cNvSpPr txBox="1"/>
          <p:nvPr>
            <p:ph idx="12" type="sldNum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2"/>
          <p:cNvSpPr txBox="1"/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92"/>
          <p:cNvSpPr txBox="1"/>
          <p:nvPr>
            <p:ph idx="10" type="dt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92"/>
          <p:cNvSpPr txBox="1"/>
          <p:nvPr>
            <p:ph idx="11" type="ftr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92"/>
          <p:cNvSpPr txBox="1"/>
          <p:nvPr>
            <p:ph idx="12" type="sldNum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93"/>
          <p:cNvSpPr txBox="1"/>
          <p:nvPr>
            <p:ph type="title"/>
          </p:nvPr>
        </p:nvSpPr>
        <p:spPr>
          <a:xfrm>
            <a:off x="1260477" y="685800"/>
            <a:ext cx="5897562" cy="24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99"/>
              <a:buFont typeface="Arial"/>
              <a:buNone/>
              <a:defRPr sz="319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93"/>
          <p:cNvSpPr txBox="1"/>
          <p:nvPr>
            <p:ph idx="1" type="body"/>
          </p:nvPr>
        </p:nvSpPr>
        <p:spPr>
          <a:xfrm>
            <a:off x="7775576" y="1481140"/>
            <a:ext cx="9258301" cy="731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736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3199"/>
              <a:buFont typeface="Arial"/>
              <a:buChar char="•"/>
              <a:defRPr b="0" i="0" sz="31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63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1"/>
              <a:buFont typeface="Arial"/>
              <a:buChar char="•"/>
              <a:defRPr b="0" i="0" sz="28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536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536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536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536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536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536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93"/>
          <p:cNvSpPr txBox="1"/>
          <p:nvPr>
            <p:ph idx="2" type="body"/>
          </p:nvPr>
        </p:nvSpPr>
        <p:spPr>
          <a:xfrm>
            <a:off x="1260477" y="3086101"/>
            <a:ext cx="5897562" cy="5718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0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99"/>
              <a:buFont typeface="Arial"/>
              <a:buNone/>
              <a:defRPr b="0" i="0" sz="13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Google Shape;95;p93"/>
          <p:cNvSpPr txBox="1"/>
          <p:nvPr>
            <p:ph idx="10" type="dt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93"/>
          <p:cNvSpPr txBox="1"/>
          <p:nvPr>
            <p:ph idx="11" type="ftr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93"/>
          <p:cNvSpPr txBox="1"/>
          <p:nvPr>
            <p:ph idx="12" type="sldNum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1_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75"/>
          <p:cNvPicPr preferRelativeResize="0"/>
          <p:nvPr/>
        </p:nvPicPr>
        <p:blipFill rotWithShape="1">
          <a:blip r:embed="rId2">
            <a:alphaModFix/>
          </a:blip>
          <a:srcRect b="0" l="9423" r="3055" t="0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94"/>
          <p:cNvSpPr txBox="1"/>
          <p:nvPr>
            <p:ph type="title"/>
          </p:nvPr>
        </p:nvSpPr>
        <p:spPr>
          <a:xfrm>
            <a:off x="1260477" y="685800"/>
            <a:ext cx="5897562" cy="24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99"/>
              <a:buFont typeface="Arial"/>
              <a:buNone/>
              <a:defRPr sz="319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94"/>
          <p:cNvSpPr/>
          <p:nvPr>
            <p:ph idx="2" type="pic"/>
          </p:nvPr>
        </p:nvSpPr>
        <p:spPr>
          <a:xfrm>
            <a:off x="7775576" y="1481140"/>
            <a:ext cx="9258301" cy="7310438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94"/>
          <p:cNvSpPr txBox="1"/>
          <p:nvPr>
            <p:ph idx="1" type="body"/>
          </p:nvPr>
        </p:nvSpPr>
        <p:spPr>
          <a:xfrm>
            <a:off x="1260477" y="3086101"/>
            <a:ext cx="5897562" cy="5718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0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99"/>
              <a:buFont typeface="Arial"/>
              <a:buNone/>
              <a:defRPr b="0" i="0" sz="13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94"/>
          <p:cNvSpPr txBox="1"/>
          <p:nvPr>
            <p:ph idx="10" type="dt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94"/>
          <p:cNvSpPr txBox="1"/>
          <p:nvPr>
            <p:ph idx="11" type="ftr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94"/>
          <p:cNvSpPr txBox="1"/>
          <p:nvPr>
            <p:ph idx="12" type="sldNum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95"/>
          <p:cNvSpPr txBox="1"/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95"/>
          <p:cNvSpPr txBox="1"/>
          <p:nvPr>
            <p:ph idx="1" type="body"/>
          </p:nvPr>
        </p:nvSpPr>
        <p:spPr>
          <a:xfrm rot="5400000">
            <a:off x="5880101" y="-1884361"/>
            <a:ext cx="6527801" cy="15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63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1"/>
              <a:buFont typeface="Arial"/>
              <a:buChar char="•"/>
              <a:defRPr b="0" i="0" sz="28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536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95"/>
          <p:cNvSpPr txBox="1"/>
          <p:nvPr>
            <p:ph idx="10" type="dt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95"/>
          <p:cNvSpPr txBox="1"/>
          <p:nvPr>
            <p:ph idx="11" type="ftr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95"/>
          <p:cNvSpPr txBox="1"/>
          <p:nvPr>
            <p:ph idx="12" type="sldNum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6"/>
          <p:cNvSpPr txBox="1"/>
          <p:nvPr>
            <p:ph type="title"/>
          </p:nvPr>
        </p:nvSpPr>
        <p:spPr>
          <a:xfrm rot="5400000">
            <a:off x="10699750" y="2935288"/>
            <a:ext cx="8718551" cy="3943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96"/>
          <p:cNvSpPr txBox="1"/>
          <p:nvPr>
            <p:ph idx="1" type="body"/>
          </p:nvPr>
        </p:nvSpPr>
        <p:spPr>
          <a:xfrm rot="5400000">
            <a:off x="2736849" y="-931862"/>
            <a:ext cx="8718551" cy="11677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63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1"/>
              <a:buFont typeface="Arial"/>
              <a:buChar char="•"/>
              <a:defRPr b="0" i="0" sz="28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536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96"/>
          <p:cNvSpPr txBox="1"/>
          <p:nvPr>
            <p:ph idx="10" type="dt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96"/>
          <p:cNvSpPr txBox="1"/>
          <p:nvPr>
            <p:ph idx="11" type="ftr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96"/>
          <p:cNvSpPr txBox="1"/>
          <p:nvPr>
            <p:ph idx="12" type="sldNum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1_DEFAULT 2">
    <p:bg>
      <p:bgPr>
        <a:solidFill>
          <a:schemeClr val="l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" name="Google Shape;13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1_DEFAULT 3">
    <p:bg>
      <p:bgPr>
        <a:solidFill>
          <a:schemeClr val="lt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77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401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1"/>
          <p:cNvSpPr txBox="1"/>
          <p:nvPr>
            <p:ph idx="10" type="dt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81"/>
          <p:cNvSpPr txBox="1"/>
          <p:nvPr>
            <p:ph idx="11" type="ftr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81"/>
          <p:cNvSpPr txBox="1"/>
          <p:nvPr>
            <p:ph idx="12" type="sldNum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1_DEFAULT 4"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2"/>
          <p:cNvSpPr txBox="1"/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preencoded.png" id="23" name="Google Shape;23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Заголовок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3"/>
          <p:cNvSpPr txBox="1"/>
          <p:nvPr>
            <p:ph type="title"/>
          </p:nvPr>
        </p:nvSpPr>
        <p:spPr>
          <a:xfrm>
            <a:off x="1001101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 слайд">
  <p:cSld name="Разделительный слайд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4"/>
          <p:cNvSpPr txBox="1"/>
          <p:nvPr>
            <p:ph idx="12" type="sldNum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9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9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9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9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9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9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9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9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9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" name="Google Shape;28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84"/>
          <p:cNvSpPr txBox="1"/>
          <p:nvPr>
            <p:ph type="title"/>
          </p:nvPr>
        </p:nvSpPr>
        <p:spPr>
          <a:xfrm>
            <a:off x="1302850" y="792788"/>
            <a:ext cx="15412200" cy="8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Arial"/>
              <a:buNone/>
              <a:defRPr b="0" i="0" sz="920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100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100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100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100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100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100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100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100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5"/>
          <p:cNvSpPr txBox="1"/>
          <p:nvPr>
            <p:ph type="title"/>
          </p:nvPr>
        </p:nvSpPr>
        <p:spPr>
          <a:xfrm>
            <a:off x="1001101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85"/>
          <p:cNvSpPr txBox="1"/>
          <p:nvPr>
            <p:ph idx="1" type="body"/>
          </p:nvPr>
        </p:nvSpPr>
        <p:spPr>
          <a:xfrm>
            <a:off x="1001101" y="2852939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115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  <a:defRPr b="0" i="0" sz="25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115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■"/>
              <a:defRPr b="0" i="0" sz="25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115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  <a:defRPr b="0" i="0" sz="25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1150" lvl="4" marL="2286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  <a:defRPr b="0" i="0" sz="25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■"/>
              <a:defRPr b="0" i="0" sz="25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  <a:defRPr b="0" i="0" sz="25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  <a:defRPr b="0" i="0" sz="25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■"/>
              <a:defRPr b="0" i="0" sz="25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85"/>
          <p:cNvSpPr txBox="1"/>
          <p:nvPr>
            <p:ph idx="12" type="sldNum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0.xml"/><Relationship Id="rId1" Type="http://schemas.openxmlformats.org/officeDocument/2006/relationships/image" Target="../media/image7.jp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" name="Google Shape;6;p1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5059025" y="952501"/>
            <a:ext cx="2276478" cy="97315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1" name="Google Shape;41;p7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" y="0"/>
            <a:ext cx="18287998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" name="Google Shape;42;p78"/>
          <p:cNvCxnSpPr/>
          <p:nvPr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reencoded.png" id="43" name="Google Shape;43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361065" y="930995"/>
            <a:ext cx="2276478" cy="97315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8"/>
          <p:cNvSpPr txBox="1"/>
          <p:nvPr>
            <p:ph type="title"/>
          </p:nvPr>
        </p:nvSpPr>
        <p:spPr>
          <a:xfrm>
            <a:off x="4841749" y="2582582"/>
            <a:ext cx="8179307" cy="1989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Arial"/>
              <a:buNone/>
              <a:defRPr b="1" i="0" sz="9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6.jpg"/><Relationship Id="rId9" Type="http://schemas.openxmlformats.org/officeDocument/2006/relationships/image" Target="../media/image12.png"/><Relationship Id="rId5" Type="http://schemas.openxmlformats.org/officeDocument/2006/relationships/image" Target="../media/image20.png"/><Relationship Id="rId6" Type="http://schemas.openxmlformats.org/officeDocument/2006/relationships/image" Target="../media/image8.png"/><Relationship Id="rId7" Type="http://schemas.openxmlformats.org/officeDocument/2006/relationships/image" Target="../media/image16.png"/><Relationship Id="rId8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ww.python.org/" TargetMode="External"/><Relationship Id="rId4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8.png"/><Relationship Id="rId9" Type="http://schemas.openxmlformats.org/officeDocument/2006/relationships/image" Target="../media/image19.jp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3.png"/><Relationship Id="rId8" Type="http://schemas.openxmlformats.org/officeDocument/2006/relationships/image" Target="../media/image2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www.jetbrains.com/" TargetMode="External"/><Relationship Id="rId4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www.jetbrains.com/" TargetMode="External"/><Relationship Id="rId4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www.jetbrains.com/" TargetMode="External"/><Relationship Id="rId4" Type="http://schemas.openxmlformats.org/officeDocument/2006/relationships/image" Target="../media/image3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www.jetbrains.com/" TargetMode="External"/><Relationship Id="rId4" Type="http://schemas.openxmlformats.org/officeDocument/2006/relationships/image" Target="../media/image3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www.jetbrains.com/ru-ru/pycharm/learn/" TargetMode="External"/><Relationship Id="rId4" Type="http://schemas.openxmlformats.org/officeDocument/2006/relationships/hyperlink" Target="https://habr.com/ru/articles/720480/" TargetMode="External"/><Relationship Id="rId5" Type="http://schemas.openxmlformats.org/officeDocument/2006/relationships/image" Target="../media/image3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9.jpg"/><Relationship Id="rId7" Type="http://schemas.openxmlformats.org/officeDocument/2006/relationships/image" Target="../media/image2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learn.microsoft.com/ru-ru/windows/wsl/about" TargetMode="External"/><Relationship Id="rId4" Type="http://schemas.openxmlformats.org/officeDocument/2006/relationships/hyperlink" Target="https://learn.microsoft.com/ru-ru/windows/wsl/install" TargetMode="External"/><Relationship Id="rId5" Type="http://schemas.openxmlformats.org/officeDocument/2006/relationships/hyperlink" Target="https://learn.microsoft.com/ru-ru/windows/wsl/tutorials/linux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2" name="Google Shape;122;p1"/>
          <p:cNvPicPr preferRelativeResize="0"/>
          <p:nvPr/>
        </p:nvPicPr>
        <p:blipFill rotWithShape="1">
          <a:blip r:embed="rId3">
            <a:alphaModFix/>
          </a:blip>
          <a:srcRect b="0" l="9423" r="3055" t="0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3" name="Google Shape;12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59025" y="952501"/>
            <a:ext cx="2276478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"/>
          <p:cNvSpPr txBox="1"/>
          <p:nvPr>
            <p:ph type="title"/>
          </p:nvPr>
        </p:nvSpPr>
        <p:spPr>
          <a:xfrm>
            <a:off x="1257302" y="4117188"/>
            <a:ext cx="15773400" cy="29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0E0E0E"/>
                </a:solidFill>
                <a:latin typeface="Inter"/>
                <a:ea typeface="Inter"/>
                <a:cs typeface="Inter"/>
                <a:sym typeface="Inter"/>
              </a:rPr>
              <a:t>Terminal и PyCharm</a:t>
            </a:r>
            <a:br>
              <a:rPr b="1" lang="en-US" sz="9600">
                <a:solidFill>
                  <a:srgbClr val="0E0E0E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lang="en-US" sz="4800">
                <a:solidFill>
                  <a:srgbClr val="0E0E0E"/>
                </a:solidFill>
                <a:latin typeface="Inter"/>
                <a:ea typeface="Inter"/>
                <a:cs typeface="Inter"/>
                <a:sym typeface="Inter"/>
              </a:rPr>
              <a:t>Установка и начало работы.</a:t>
            </a:r>
            <a:endParaRPr sz="4800"/>
          </a:p>
        </p:txBody>
      </p:sp>
      <p:sp>
        <p:nvSpPr>
          <p:cNvPr id="125" name="Google Shape;125;p1"/>
          <p:cNvSpPr/>
          <p:nvPr/>
        </p:nvSpPr>
        <p:spPr>
          <a:xfrm>
            <a:off x="1110344" y="952500"/>
            <a:ext cx="4210050" cy="5292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Introduction. Lesson 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Terminal – основы работы (</a:t>
            </a:r>
            <a:r>
              <a:rPr lang="en-US"/>
              <a:t>bash</a:t>
            </a:r>
            <a:r>
              <a:rPr lang="en-US"/>
              <a:t>)</a:t>
            </a:r>
            <a:endParaRPr/>
          </a:p>
        </p:txBody>
      </p:sp>
      <p:sp>
        <p:nvSpPr>
          <p:cNvPr id="242" name="Google Shape;242;p33"/>
          <p:cNvSpPr txBox="1"/>
          <p:nvPr/>
        </p:nvSpPr>
        <p:spPr>
          <a:xfrm>
            <a:off x="1257300" y="2275570"/>
            <a:ext cx="16808700" cy="82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Команды терминала чувствительны к регистру!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pwd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полный путь к текущему каталогу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whoami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узнать текущего пользователя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получить содержимое каталога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ls -a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получить содержимое каталога включая скрытые файлы</a:t>
            </a:r>
            <a:b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 Linux системах скрытые файлы и каталоги начинаются с «.»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ls -l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получить подробный вывод содержимого каталога, включая информацию о правах доступа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cd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сменить каталог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cd ..</a:t>
            </a:r>
            <a:r>
              <a:rPr lang="en-US" sz="2400">
                <a:solidFill>
                  <a:schemeClr val="dk1"/>
                </a:solidFill>
              </a:rPr>
              <a:t> – перейти назад</a:t>
            </a:r>
            <a:endParaRPr sz="2400"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rm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удалить файл (НО не каталог)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rmdir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удалить каталог (Должен быть пустым!)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rm -r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удалить рекурсивно (т.е включая вс</a:t>
            </a:r>
            <a:r>
              <a:rPr lang="en-US" sz="2400"/>
              <a:t>ё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содержимое)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mkdir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создать каталог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touch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создать пустой файл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05692ed61b_0_22"/>
          <p:cNvSpPr txBox="1"/>
          <p:nvPr>
            <p:ph type="title"/>
          </p:nvPr>
        </p:nvSpPr>
        <p:spPr>
          <a:xfrm>
            <a:off x="1257300" y="547690"/>
            <a:ext cx="137022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Terminal – основы работы (cmd)</a:t>
            </a:r>
            <a:endParaRPr/>
          </a:p>
        </p:txBody>
      </p:sp>
      <p:sp>
        <p:nvSpPr>
          <p:cNvPr id="248" name="Google Shape;248;g305692ed61b_0_22"/>
          <p:cNvSpPr txBox="1"/>
          <p:nvPr/>
        </p:nvSpPr>
        <p:spPr>
          <a:xfrm>
            <a:off x="1257300" y="2275570"/>
            <a:ext cx="16808700" cy="76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Команды терминала нечувствительны к регистру!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pwd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полный путь к текущему каталогу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whoami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узнать текущего пользователя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получить содержимое каталога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dir /a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получить содержимое каталога включая скрытые файлы</a:t>
            </a:r>
            <a:endParaRPr sz="2400"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t/>
            </a:r>
            <a:endParaRPr sz="2400"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dir /q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получить подробный вывод содержимого каталога, включая информацию о правах доступа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cd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сменить каталог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del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удалить файл (НО не каталог)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rmdir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удалить каталог (Должен быть пустым!)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rmdir /s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удалить рекурсивно (т.е включая вс</a:t>
            </a:r>
            <a:r>
              <a:rPr lang="en-US" sz="2400"/>
              <a:t>ё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содержимое)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mkdir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создать каталог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type nul &gt;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создать пустой файл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Live-coding</a:t>
            </a:r>
            <a:endParaRPr/>
          </a:p>
        </p:txBody>
      </p:sp>
      <p:sp>
        <p:nvSpPr>
          <p:cNvPr id="254" name="Google Shape;254;p34"/>
          <p:cNvSpPr txBox="1"/>
          <p:nvPr/>
        </p:nvSpPr>
        <p:spPr>
          <a:xfrm>
            <a:off x="1257300" y="2713809"/>
            <a:ext cx="12981214" cy="3901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Узнать текущий путь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Посмотреть текущего пользователя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Создать каталог и перейти в него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Создать пустой файл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Посмотреть его права доступа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Удалить файл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Удалить каталог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601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b="1" i="0" sz="8601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8601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Основы работы в терминале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Задание в сессионном зале</a:t>
            </a:r>
            <a:endParaRPr/>
          </a:p>
        </p:txBody>
      </p:sp>
      <p:sp>
        <p:nvSpPr>
          <p:cNvPr id="266" name="Google Shape;266;p36"/>
          <p:cNvSpPr txBox="1"/>
          <p:nvPr/>
        </p:nvSpPr>
        <p:spPr>
          <a:xfrm>
            <a:off x="1257300" y="2713808"/>
            <a:ext cx="12981214" cy="44670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Выполните задания.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Время выполнения: 20 минут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Как работать с заданием:</a:t>
            </a:r>
            <a:endParaRPr/>
          </a:p>
          <a:p>
            <a:pPr indent="-342930" lvl="0" marL="34293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Поделитесь на команды по 3-4 человека и перейдите в сессионные залы.</a:t>
            </a:r>
            <a:endParaRPr/>
          </a:p>
          <a:p>
            <a:pPr indent="-342930" lvl="0" marL="34293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Один человек демонстрирует экран и записывает решение, все остальные вырабатывают решение.</a:t>
            </a:r>
            <a:endParaRPr/>
          </a:p>
          <a:p>
            <a:pPr indent="-342930" lvl="0" marL="34293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Вся команда должна понимать решение, объясняйте друг другу.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Практика студентов</a:t>
            </a:r>
            <a:endParaRPr/>
          </a:p>
        </p:txBody>
      </p:sp>
      <p:sp>
        <p:nvSpPr>
          <p:cNvPr id="273" name="Google Shape;273;p37"/>
          <p:cNvSpPr txBox="1"/>
          <p:nvPr/>
        </p:nvSpPr>
        <p:spPr>
          <a:xfrm>
            <a:off x="1257300" y="2507178"/>
            <a:ext cx="16743318" cy="3901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Узнать текущий путь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Посмотреть текущего пользователя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Создать каталог и перейти в него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Создать пустой файл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Посмотреть его права доступа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Удалить файл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Удалить каталог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 fontScale="92500"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Работа в сессионном зале</a:t>
            </a:r>
            <a:endParaRPr b="0" i="0" sz="5601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Работа в сессионных залах</a:t>
            </a:r>
            <a:endParaRPr/>
          </a:p>
        </p:txBody>
      </p:sp>
      <p:sp>
        <p:nvSpPr>
          <p:cNvPr id="284" name="Google Shape;284;p39"/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Пусть каждая команда покажет свои решения и расскажет:</a:t>
            </a:r>
            <a:endParaRPr b="0" i="0" sz="280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63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1"/>
              <a:buFont typeface="Arial"/>
              <a:buChar char="•"/>
            </a:pP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что получилось сделать;</a:t>
            </a:r>
            <a:endParaRPr/>
          </a:p>
          <a:p>
            <a:pPr indent="-177863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1"/>
              <a:buFont typeface="Arial"/>
              <a:buChar char="•"/>
            </a:pP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где были трудности и какие вопросы возникли в процессе решения.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b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Преподаватель разбирает решения, указывает на ошибки и показывает верный подход к решению. </a:t>
            </a:r>
            <a:endParaRPr b="0" i="0" sz="280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Terminal – основы работы (bash)</a:t>
            </a:r>
            <a:endParaRPr/>
          </a:p>
        </p:txBody>
      </p:sp>
      <p:sp>
        <p:nvSpPr>
          <p:cNvPr id="290" name="Google Shape;290;p40"/>
          <p:cNvSpPr txBox="1"/>
          <p:nvPr/>
        </p:nvSpPr>
        <p:spPr>
          <a:xfrm>
            <a:off x="1257300" y="2915650"/>
            <a:ext cx="16808700" cy="60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ls -l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получить подробный вывод содержимого каталога, включая информацию о правах доступа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chmod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изменить права доступа к файлу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chmod a+w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дать всем пользователям права редактирования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chmod a+x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сделать файл исполняемым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Редактор </a:t>
            </a:r>
            <a:r>
              <a:rPr b="1" lang="en-US" sz="2400"/>
              <a:t>nano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Запустить </a:t>
            </a:r>
            <a:r>
              <a:rPr lang="en-US" sz="2400"/>
              <a:t>nano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Выйти из </a:t>
            </a:r>
            <a:r>
              <a:rPr lang="en-US" sz="2400"/>
              <a:t>Ctrl+X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Создать файл с помощью </a:t>
            </a:r>
            <a:r>
              <a:rPr lang="en-US" sz="2400"/>
              <a:t>nano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400"/>
              <a:t>nano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&lt;file_name&gt;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Сохранить и выйти </a:t>
            </a:r>
            <a:r>
              <a:rPr lang="en-US" sz="2400"/>
              <a:t>Ctrl+O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Выйти без сохранения </a:t>
            </a:r>
            <a:r>
              <a:rPr lang="en-US" sz="2400"/>
              <a:t>Ctrl+x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05692ed61b_0_27"/>
          <p:cNvSpPr txBox="1"/>
          <p:nvPr>
            <p:ph type="title"/>
          </p:nvPr>
        </p:nvSpPr>
        <p:spPr>
          <a:xfrm>
            <a:off x="1257300" y="547690"/>
            <a:ext cx="137022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Terminal – основы работы</a:t>
            </a:r>
            <a:endParaRPr/>
          </a:p>
        </p:txBody>
      </p:sp>
      <p:sp>
        <p:nvSpPr>
          <p:cNvPr id="296" name="Google Shape;296;g305692ed61b_0_27"/>
          <p:cNvSpPr txBox="1"/>
          <p:nvPr/>
        </p:nvSpPr>
        <p:spPr>
          <a:xfrm>
            <a:off x="1257300" y="2915650"/>
            <a:ext cx="16808700" cy="5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dir /q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получить подробный вывод содержимого каталога, включая информацию о правах доступа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chmod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изменить права доступа к файлу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icacls имя_файла /grant Everyone:(M)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дать всем пользователям права редактирования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Редактор </a:t>
            </a:r>
            <a:r>
              <a:rPr b="1" lang="en-US" sz="2400"/>
              <a:t>nano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Запустить </a:t>
            </a:r>
            <a:r>
              <a:rPr lang="en-US" sz="2400"/>
              <a:t>nano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Выйти из </a:t>
            </a:r>
            <a:r>
              <a:rPr lang="en-US" sz="2400"/>
              <a:t>Ctrl+X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Создать файл с помощью </a:t>
            </a:r>
            <a:r>
              <a:rPr lang="en-US" sz="2400"/>
              <a:t>nano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400"/>
              <a:t>nano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&lt;file_name&gt;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Сохранить и выйти </a:t>
            </a:r>
            <a:r>
              <a:rPr lang="en-US" sz="2400"/>
              <a:t>Ctrl+O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Выйти без сохранения </a:t>
            </a:r>
            <a:r>
              <a:rPr lang="en-US" sz="2400"/>
              <a:t>Ctrl+x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1" name="Google Shape;13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7"/>
          <p:cNvPicPr preferRelativeResize="0"/>
          <p:nvPr/>
        </p:nvPicPr>
        <p:blipFill rotWithShape="1">
          <a:blip r:embed="rId4">
            <a:alphaModFix/>
          </a:blip>
          <a:srcRect b="0" l="10579" r="10587" t="0"/>
          <a:stretch/>
        </p:blipFill>
        <p:spPr>
          <a:xfrm>
            <a:off x="952499" y="2114550"/>
            <a:ext cx="5676901" cy="7200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3" name="Google Shape;133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499" y="952501"/>
            <a:ext cx="2894946" cy="5333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4" name="Google Shape;134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26126" y="3632564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7"/>
          <p:cNvSpPr/>
          <p:nvPr/>
        </p:nvSpPr>
        <p:spPr>
          <a:xfrm>
            <a:off x="1328372" y="959708"/>
            <a:ext cx="2143200" cy="434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7"/>
          <p:cNvSpPr/>
          <p:nvPr/>
        </p:nvSpPr>
        <p:spPr>
          <a:xfrm>
            <a:off x="7971773" y="2114551"/>
            <a:ext cx="9665769" cy="6112043"/>
          </a:xfrm>
          <a:prstGeom prst="roundRect">
            <a:avLst>
              <a:gd fmla="val 394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99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7"/>
          <p:cNvSpPr/>
          <p:nvPr/>
        </p:nvSpPr>
        <p:spPr>
          <a:xfrm>
            <a:off x="8484015" y="2076816"/>
            <a:ext cx="7610400" cy="743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00">
                <a:solidFill>
                  <a:schemeClr val="dk1"/>
                </a:solidFill>
              </a:rPr>
              <a:t>Макс</a:t>
            </a:r>
            <a:endParaRPr b="1" i="0" sz="4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00">
                <a:solidFill>
                  <a:schemeClr val="dk1"/>
                </a:solidFill>
              </a:rPr>
              <a:t>Ямчук</a:t>
            </a:r>
            <a:b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5832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8" name="Google Shape;138;p27"/>
          <p:cNvSpPr/>
          <p:nvPr/>
        </p:nvSpPr>
        <p:spPr>
          <a:xfrm>
            <a:off x="8614065" y="3889986"/>
            <a:ext cx="7610400" cy="28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1" u="none" cap="none" strike="noStrike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Текущая должность</a:t>
            </a:r>
            <a:endParaRPr b="1" i="0" sz="2101" u="none" cap="none" strike="noStrike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101" u="none" cap="none" strike="noStrike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-361981" lvl="0" marL="457239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14 лет в IT</a:t>
            </a:r>
            <a:endParaRPr b="0" i="0" sz="2101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81" lvl="0" marL="457239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Работал системным администратором, аналитиком данных, фронтэнд-разработчиком, бэкенд разработчиком</a:t>
            </a:r>
            <a:endParaRPr b="0" i="0" sz="2101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81" lvl="0" marL="457239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Система автоматизации рутинной работы аналитиков</a:t>
            </a:r>
            <a:endParaRPr b="0" i="0" sz="2101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81" lvl="0" marL="457239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Прожил 20 лет на Камчатке</a:t>
            </a:r>
            <a:endParaRPr b="0" i="0" sz="2101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1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1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39" name="Google Shape;139;p27"/>
          <p:cNvGrpSpPr/>
          <p:nvPr/>
        </p:nvGrpSpPr>
        <p:grpSpPr>
          <a:xfrm>
            <a:off x="13381663" y="6694267"/>
            <a:ext cx="4906335" cy="3592734"/>
            <a:chOff x="12341323" y="5932463"/>
            <a:chExt cx="5946676" cy="4354538"/>
          </a:xfrm>
        </p:grpSpPr>
        <p:pic>
          <p:nvPicPr>
            <p:cNvPr descr="preencoded.png" id="140" name="Google Shape;140;p2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141" name="Google Shape;141;p2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142" name="Google Shape;142;p2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Google Shape;143;p27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27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1" name="Google Shape;301;g305692ed61b_0_1"/>
          <p:cNvGraphicFramePr/>
          <p:nvPr/>
        </p:nvGraphicFramePr>
        <p:xfrm>
          <a:off x="882125" y="2128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{0FEBA843-D198-4B91-8BAF-130492AFA161}</a:tableStyleId>
              </a:tblPr>
              <a:tblGrid>
                <a:gridCol w="8191500"/>
                <a:gridCol w="8191500"/>
              </a:tblGrid>
              <a:tr h="381000">
                <a:tc>
                  <a:txBody>
                    <a:bodyPr/>
                    <a:lstStyle/>
                    <a:p>
                      <a:pPr indent="-190500" lvl="0" marL="3429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Ctrl + O</a:t>
                      </a: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: Сохранить файл (Write Out).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  <a:p>
                      <a:pPr indent="-190500" lvl="0" marL="3429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Ctrl + X</a:t>
                      </a: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: Выйти из редактора (Exit).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  <a:p>
                      <a:pPr indent="-190500" lvl="0" marL="3429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Ctrl + R</a:t>
                      </a: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: Прочитать файл в текущий буфер (Read File).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  <a:p>
                      <a:pPr indent="-190500" lvl="0" marL="3429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Ctrl + K</a:t>
                      </a: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: Вырезать текущую строку (Cut Text).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  <a:p>
                      <a:pPr indent="-190500" lvl="0" marL="3429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Ctrl + U</a:t>
                      </a: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: Вставить вырезанный текст (Uncut Text).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  <a:p>
                      <a:pPr indent="-190500" lvl="0" marL="3429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Ctrl + C</a:t>
                      </a: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: Показать текущую позицию курсора (Cursor Position).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  <a:p>
                      <a:pPr indent="-190500" lvl="0" marL="3429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  <a:p>
                      <a:pPr indent="-190500" lvl="0" marL="3429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190500" lvl="0" marL="3429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Alt + 6</a:t>
                      </a: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: Копировать текст (Copy Text).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  <a:p>
                      <a:pPr indent="-190500" lvl="0" marL="3429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Ctrl + G</a:t>
                      </a: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: Показать справочную информацию (Get Help).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  <a:p>
                      <a:pPr indent="-190500" lvl="0" marL="3429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Ctrl + _</a:t>
                      </a: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: Перейти к строке и столбцу (Go To Line and Column).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  <a:p>
                      <a:pPr indent="-190500" lvl="0" marL="3429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Ctrl + W</a:t>
                      </a: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: Поиск текста (Where Is).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02" name="Google Shape;302;g305692ed61b_0_1"/>
          <p:cNvSpPr txBox="1"/>
          <p:nvPr>
            <p:ph type="title"/>
          </p:nvPr>
        </p:nvSpPr>
        <p:spPr>
          <a:xfrm>
            <a:off x="1257300" y="547690"/>
            <a:ext cx="137022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Редактор nano (основные команды)</a:t>
            </a:r>
            <a:endParaRPr/>
          </a:p>
        </p:txBody>
      </p:sp>
      <p:sp>
        <p:nvSpPr>
          <p:cNvPr id="303" name="Google Shape;303;g305692ed61b_0_1"/>
          <p:cNvSpPr txBox="1"/>
          <p:nvPr/>
        </p:nvSpPr>
        <p:spPr>
          <a:xfrm>
            <a:off x="1257300" y="2915650"/>
            <a:ext cx="1680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905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8" name="Google Shape;308;g305692ed61b_0_13"/>
          <p:cNvGraphicFramePr/>
          <p:nvPr/>
        </p:nvGraphicFramePr>
        <p:xfrm>
          <a:off x="882125" y="2128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{0FEBA843-D198-4B91-8BAF-130492AFA161}</a:tableStyleId>
              </a:tblPr>
              <a:tblGrid>
                <a:gridCol w="8191500"/>
                <a:gridCol w="8191500"/>
              </a:tblGrid>
              <a:tr h="381000">
                <a:tc>
                  <a:txBody>
                    <a:bodyPr/>
                    <a:lstStyle/>
                    <a:p>
                      <a:pPr indent="-190500" lvl="0" marL="3429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Стрелки вверх/вниз</a:t>
                      </a: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: Перемещение курсора вверх/вниз.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  <a:p>
                      <a:pPr indent="-190500" lvl="0" marL="3429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Стрелки влево/вправо</a:t>
                      </a: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: Перемещение курсора влево/вправо.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  <a:p>
                      <a:pPr indent="-190500" lvl="0" marL="3429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Ctrl + A</a:t>
                      </a: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: Перемещение курсора в начало строки (Beginning of Line).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  <a:p>
                      <a:pPr indent="-190500" lvl="0" marL="3429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Ctrl + E</a:t>
                      </a: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: Перемещение курсора в конец строки (End of Line).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190500" lvl="0" marL="3429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PgUp</a:t>
                      </a: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: Прокрутка на одну страницу вверх (Previous Page).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  <a:p>
                      <a:pPr indent="-190500" lvl="0" marL="3429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PgDn</a:t>
                      </a: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: Прокрутка на одну страницу вниз (Next Page).</a:t>
                      </a:r>
                      <a:endParaRPr b="1" sz="2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09" name="Google Shape;309;g305692ed61b_0_13"/>
          <p:cNvSpPr txBox="1"/>
          <p:nvPr>
            <p:ph type="title"/>
          </p:nvPr>
        </p:nvSpPr>
        <p:spPr>
          <a:xfrm>
            <a:off x="1257300" y="547690"/>
            <a:ext cx="137022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Редактор nano (навигация по файлу)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601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b="1" i="0" sz="8601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8601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Основы работы в терминале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Задание в сессионном зале</a:t>
            </a:r>
            <a:endParaRPr/>
          </a:p>
        </p:txBody>
      </p:sp>
      <p:sp>
        <p:nvSpPr>
          <p:cNvPr id="321" name="Google Shape;321;p44"/>
          <p:cNvSpPr txBox="1"/>
          <p:nvPr/>
        </p:nvSpPr>
        <p:spPr>
          <a:xfrm>
            <a:off x="1257300" y="2713808"/>
            <a:ext cx="12981214" cy="44670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Выполните задания.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Время выполнения: 20 минут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Как работать с заданием:</a:t>
            </a:r>
            <a:endParaRPr/>
          </a:p>
          <a:p>
            <a:pPr indent="-342930" lvl="0" marL="34293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Поделитесь на команды по 3-4 человека и перейдите в сессионные залы.</a:t>
            </a:r>
            <a:endParaRPr/>
          </a:p>
          <a:p>
            <a:pPr indent="-342930" lvl="0" marL="34293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Один человек демонстрирует экран и записывает решение, все остальные вырабатывают решение.</a:t>
            </a:r>
            <a:endParaRPr/>
          </a:p>
          <a:p>
            <a:pPr indent="-342930" lvl="0" marL="34293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Вся команда должна понимать решение, объясняйте друг другу.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5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Практика студентов</a:t>
            </a:r>
            <a:endParaRPr/>
          </a:p>
        </p:txBody>
      </p:sp>
      <p:sp>
        <p:nvSpPr>
          <p:cNvPr id="328" name="Google Shape;328;p45"/>
          <p:cNvSpPr txBox="1"/>
          <p:nvPr/>
        </p:nvSpPr>
        <p:spPr>
          <a:xfrm>
            <a:off x="1257300" y="2507178"/>
            <a:ext cx="16743300" cy="54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получить подробный вывод содержимого каталога, включая информацию о правах доступа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изменить права доступа к файлу, назначить права редактирования для всех и сделать файл исполняемым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Редактор vim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Запустить </a:t>
            </a:r>
            <a:r>
              <a:rPr lang="en-US" sz="2400"/>
              <a:t>nano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Выйти из </a:t>
            </a:r>
            <a:r>
              <a:rPr lang="en-US" sz="2400"/>
              <a:t>nano: Ctrl+X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Создать файл с помощью </a:t>
            </a:r>
            <a:r>
              <a:rPr lang="en-US" sz="2400"/>
              <a:t>nano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400"/>
              <a:t>nano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&lt;file_name&gt;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Вставить в файл текст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Сохранить и выйти</a:t>
            </a:r>
            <a:r>
              <a:rPr lang="en-US" sz="2400"/>
              <a:t>: Ctrl+O, Ctrl+X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Выйти без сохранения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6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 fontScale="92500"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Работа в сессионном зале</a:t>
            </a:r>
            <a:endParaRPr b="0" i="0" sz="5601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7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Работа в сессионных залах</a:t>
            </a:r>
            <a:endParaRPr/>
          </a:p>
        </p:txBody>
      </p:sp>
      <p:sp>
        <p:nvSpPr>
          <p:cNvPr id="339" name="Google Shape;339;p47"/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Пусть каждая команда покажет свои решения и расскажет:</a:t>
            </a:r>
            <a:endParaRPr b="0" i="0" sz="280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63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1"/>
              <a:buFont typeface="Arial"/>
              <a:buChar char="•"/>
            </a:pP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что получилось сделать;</a:t>
            </a:r>
            <a:endParaRPr/>
          </a:p>
          <a:p>
            <a:pPr indent="-177863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1"/>
              <a:buFont typeface="Arial"/>
              <a:buChar char="•"/>
            </a:pP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где были трудности и какие вопросы возникли в процессе решения.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b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Преподаватель разбирает решения, указывает на ошибки и показывает верный подход к решению. </a:t>
            </a:r>
            <a:endParaRPr b="0" i="0" sz="280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8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Terminal – конвейер команд (bash)</a:t>
            </a:r>
            <a:endParaRPr/>
          </a:p>
        </p:txBody>
      </p:sp>
      <p:sp>
        <p:nvSpPr>
          <p:cNvPr id="345" name="Google Shape;345;p48"/>
          <p:cNvSpPr txBox="1"/>
          <p:nvPr/>
        </p:nvSpPr>
        <p:spPr>
          <a:xfrm>
            <a:off x="1257300" y="2915650"/>
            <a:ext cx="16808631" cy="6117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Команды можно объединять, передавая от результаты выполнения от одной к другой: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ls -t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вывести список файлов и каталогов отсортировав по времени изменения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ls -r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вывести список файлов и каталогов, сортировка по имени в обратном порядке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ls -lS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вывести список файлов и каталогов, сортировка по размеру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ls –ld */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вывести список только каталогов в текущем месте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ls -t | head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вывести первые 10 результатов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ls -t | head –n 5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вывести первые 5 результатов</a:t>
            </a:r>
            <a:endParaRPr b="0" i="0" sz="2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ls -t | grep test_text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искать в выводе команды ls строки содержащие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test_text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т.е будут выведены только имена файлов содержащие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test_text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05692ed61b_0_33"/>
          <p:cNvSpPr txBox="1"/>
          <p:nvPr>
            <p:ph type="title"/>
          </p:nvPr>
        </p:nvSpPr>
        <p:spPr>
          <a:xfrm>
            <a:off x="1257300" y="547690"/>
            <a:ext cx="137022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Terminal – конвейер команд (cmd)</a:t>
            </a:r>
            <a:endParaRPr/>
          </a:p>
        </p:txBody>
      </p:sp>
      <p:sp>
        <p:nvSpPr>
          <p:cNvPr id="351" name="Google Shape;351;g305692ed61b_0_33"/>
          <p:cNvSpPr txBox="1"/>
          <p:nvPr/>
        </p:nvSpPr>
        <p:spPr>
          <a:xfrm>
            <a:off x="1257300" y="2915650"/>
            <a:ext cx="16808700" cy="48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Команды можно объединять, передавая от результаты выполнения от одной к другой: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dir /od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вывести список файлов и каталогов отсортировав по времени изменения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dir /on /-o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вывести список файлов и каталогов, сортировка по имени в обратном порядке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dir /os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вывести список файлов и каталогов, сортировка по размеру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dir /ad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вывести список только каталогов в текущем месте</a:t>
            </a:r>
            <a:endParaRPr b="0" i="0" sz="2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dir /b | findstr test_text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искать в выводе команды </a:t>
            </a:r>
            <a:r>
              <a:rPr lang="en-US" sz="2400"/>
              <a:t>dir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строки содержащие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test_text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т.е будут выведены только имена файлов содержащие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test_text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9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Live-coding</a:t>
            </a:r>
            <a:endParaRPr/>
          </a:p>
        </p:txBody>
      </p:sp>
      <p:sp>
        <p:nvSpPr>
          <p:cNvPr id="357" name="Google Shape;357;p49"/>
          <p:cNvSpPr txBox="1"/>
          <p:nvPr/>
        </p:nvSpPr>
        <p:spPr>
          <a:xfrm>
            <a:off x="1257300" y="2713809"/>
            <a:ext cx="12981214" cy="4455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Вывести список файлов и каталогов отсортировав по времени изменения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Вывести список файлов и каталогов, сортировка по имени в обратном порядке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Вывести список файлов и каталогов, сортировка по размеру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Вывести список только каталогов в текущем месте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Вывести первые 10 результатов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Вывести первые 5 результатов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Вывести только имена файлов содержащие «test_text»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/>
          <p:nvPr/>
        </p:nvSpPr>
        <p:spPr>
          <a:xfrm>
            <a:off x="936000" y="971999"/>
            <a:ext cx="12075626" cy="1095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401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Правила занятия</a:t>
            </a:r>
            <a:endParaRPr b="1" i="0" sz="640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8"/>
          <p:cNvSpPr/>
          <p:nvPr/>
        </p:nvSpPr>
        <p:spPr>
          <a:xfrm>
            <a:off x="936001" y="3697974"/>
            <a:ext cx="11804298" cy="49868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26757" lvl="0" marL="502961" marR="0" rtl="0" algn="l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b="0" i="0" lang="en-US" sz="2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Камера должна быть включена на протяжении всего занятия.</a:t>
            </a:r>
            <a:endParaRPr/>
          </a:p>
          <a:p>
            <a:pPr indent="-426757" lvl="0" marL="502961" marR="0" rtl="0" algn="l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b="0" i="0" lang="en-US" sz="2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Организационные вопросы по обучению решаются с кураторами, а не на тематических занятиях.</a:t>
            </a:r>
            <a:endParaRPr/>
          </a:p>
          <a:p>
            <a:pPr indent="-426757" lvl="0" marL="502961" marR="0" rtl="0" algn="l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b="0" i="0" lang="en-US" sz="2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Вести себя уважительно и этично по отношению к остальным участникам занятия.</a:t>
            </a:r>
            <a:endParaRPr/>
          </a:p>
          <a:p>
            <a:pPr indent="-426757" lvl="0" marL="502961" marR="0" rtl="0" algn="l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b="0" i="0" lang="en-US" sz="2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Во время занятия будут интерактивные задания, будьте готовы взаимодействовать с другими участниками, демонстрировать рабочий экран.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0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601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b="1" i="0" sz="8601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8601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Основы работы в терминале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1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Задание в сессионном зале</a:t>
            </a:r>
            <a:endParaRPr/>
          </a:p>
        </p:txBody>
      </p:sp>
      <p:sp>
        <p:nvSpPr>
          <p:cNvPr id="369" name="Google Shape;369;p51"/>
          <p:cNvSpPr txBox="1"/>
          <p:nvPr/>
        </p:nvSpPr>
        <p:spPr>
          <a:xfrm>
            <a:off x="1257300" y="2713808"/>
            <a:ext cx="12981214" cy="44670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Выполните задания.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Время выполнения: 20 минут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Как работать с заданием:</a:t>
            </a:r>
            <a:endParaRPr/>
          </a:p>
          <a:p>
            <a:pPr indent="-342930" lvl="0" marL="34293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Поделитесь на команды по 3-4 человека и перейдите в сессионные залы.</a:t>
            </a:r>
            <a:endParaRPr/>
          </a:p>
          <a:p>
            <a:pPr indent="-342930" lvl="0" marL="34293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Один человек демонстрирует экран и записывает решение, все остальные вырабатывают решение.</a:t>
            </a:r>
            <a:endParaRPr/>
          </a:p>
          <a:p>
            <a:pPr indent="-342930" lvl="0" marL="34293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Вся команда должна понимать решение, объясняйте друг другу.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2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Практика студентов</a:t>
            </a:r>
            <a:endParaRPr/>
          </a:p>
        </p:txBody>
      </p:sp>
      <p:sp>
        <p:nvSpPr>
          <p:cNvPr id="376" name="Google Shape;376;p52"/>
          <p:cNvSpPr txBox="1"/>
          <p:nvPr/>
        </p:nvSpPr>
        <p:spPr>
          <a:xfrm>
            <a:off x="1257300" y="2713809"/>
            <a:ext cx="12981214" cy="3901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Вывести список файлов и каталогов отсортировав по времени изменения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Вывести список файлов и каталогов, сортировка по имени в обратном порядке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Вывести список файлов и каталогов, сортировка по размеру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Вывести список только каталогов в текущем месте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Вывести первые 10 результатов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Вывести первые 5 результатов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Вывести только имена файлов содержащие «test_text»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3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 fontScale="92500"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Работа в сессионном зале</a:t>
            </a:r>
            <a:endParaRPr b="0" i="0" sz="5601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4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Работа в сессионных залах</a:t>
            </a:r>
            <a:endParaRPr/>
          </a:p>
        </p:txBody>
      </p:sp>
      <p:sp>
        <p:nvSpPr>
          <p:cNvPr id="387" name="Google Shape;387;p54"/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Пусть каждая команда покажет свои решения и расскажет:</a:t>
            </a:r>
            <a:endParaRPr b="0" i="0" sz="280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63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1"/>
              <a:buFont typeface="Arial"/>
              <a:buChar char="•"/>
            </a:pP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что получилось сделать;</a:t>
            </a:r>
            <a:endParaRPr/>
          </a:p>
          <a:p>
            <a:pPr indent="-177863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1"/>
              <a:buFont typeface="Arial"/>
              <a:buChar char="•"/>
            </a:pP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где были трудности и какие вопросы возникли в процессе решения.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b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Преподаватель разбирает решения, указывает на ошибки и показывает верный подход к решению. </a:t>
            </a:r>
            <a:endParaRPr b="0" i="0" sz="280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5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601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Установка Python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6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Python</a:t>
            </a:r>
            <a:endParaRPr/>
          </a:p>
        </p:txBody>
      </p:sp>
      <p:sp>
        <p:nvSpPr>
          <p:cNvPr id="399" name="Google Shape;399;p56"/>
          <p:cNvSpPr txBox="1"/>
          <p:nvPr/>
        </p:nvSpPr>
        <p:spPr>
          <a:xfrm>
            <a:off x="1257300" y="2414425"/>
            <a:ext cx="12471762" cy="5233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Основной ресурс </a:t>
            </a:r>
            <a:r>
              <a:rPr b="0" i="0" lang="en-US" sz="2801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https://www.python.org</a:t>
            </a: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80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0" name="Google Shape;400;p56"/>
          <p:cNvGrpSpPr/>
          <p:nvPr/>
        </p:nvGrpSpPr>
        <p:grpSpPr>
          <a:xfrm>
            <a:off x="1270000" y="3389310"/>
            <a:ext cx="15752758" cy="6346800"/>
            <a:chOff x="1270000" y="3389310"/>
            <a:chExt cx="15752758" cy="6346800"/>
          </a:xfrm>
        </p:grpSpPr>
        <p:pic>
          <p:nvPicPr>
            <p:cNvPr id="401" name="Google Shape;401;p5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70000" y="3389310"/>
              <a:ext cx="15752758" cy="6346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2" name="Google Shape;402;p56"/>
            <p:cNvSpPr/>
            <p:nvPr/>
          </p:nvSpPr>
          <p:spPr>
            <a:xfrm>
              <a:off x="4728754" y="4702629"/>
              <a:ext cx="1580606" cy="640080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99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7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Python - Проверка установки</a:t>
            </a:r>
            <a:endParaRPr/>
          </a:p>
        </p:txBody>
      </p:sp>
      <p:sp>
        <p:nvSpPr>
          <p:cNvPr id="408" name="Google Shape;408;p57"/>
          <p:cNvSpPr txBox="1"/>
          <p:nvPr/>
        </p:nvSpPr>
        <p:spPr>
          <a:xfrm>
            <a:off x="1257300" y="2414425"/>
            <a:ext cx="12471762" cy="11082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После завершения установки, откройте терминал и наберите команду: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801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python -V</a:t>
            </a:r>
            <a:endParaRPr/>
          </a:p>
        </p:txBody>
      </p:sp>
      <p:grpSp>
        <p:nvGrpSpPr>
          <p:cNvPr id="409" name="Google Shape;409;p57"/>
          <p:cNvGrpSpPr/>
          <p:nvPr/>
        </p:nvGrpSpPr>
        <p:grpSpPr>
          <a:xfrm>
            <a:off x="1257300" y="3850096"/>
            <a:ext cx="12992254" cy="4797516"/>
            <a:chOff x="1257300" y="3850096"/>
            <a:chExt cx="12992254" cy="4797516"/>
          </a:xfrm>
        </p:grpSpPr>
        <p:pic>
          <p:nvPicPr>
            <p:cNvPr id="410" name="Google Shape;410;p57"/>
            <p:cNvPicPr preferRelativeResize="0"/>
            <p:nvPr/>
          </p:nvPicPr>
          <p:blipFill rotWithShape="1">
            <a:blip r:embed="rId3">
              <a:alphaModFix/>
            </a:blip>
            <a:srcRect b="41082" l="0" r="37660" t="0"/>
            <a:stretch/>
          </p:blipFill>
          <p:spPr>
            <a:xfrm>
              <a:off x="1257300" y="3850096"/>
              <a:ext cx="12992254" cy="47975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1" name="Google Shape;411;p57"/>
            <p:cNvSpPr/>
            <p:nvPr/>
          </p:nvSpPr>
          <p:spPr>
            <a:xfrm>
              <a:off x="1257300" y="4898574"/>
              <a:ext cx="2781146" cy="901335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99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8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601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b="1" i="0" sz="8601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8601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Установить Python</a:t>
            </a:r>
            <a:endParaRPr b="1" i="0" sz="6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9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Практика студентов</a:t>
            </a:r>
            <a:endParaRPr/>
          </a:p>
        </p:txBody>
      </p:sp>
      <p:sp>
        <p:nvSpPr>
          <p:cNvPr id="424" name="Google Shape;424;p59"/>
          <p:cNvSpPr txBox="1"/>
          <p:nvPr/>
        </p:nvSpPr>
        <p:spPr>
          <a:xfrm>
            <a:off x="1257300" y="3708961"/>
            <a:ext cx="16743318" cy="1131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Установите Python (для Windows может потребоваться перезагрузка)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Проверить версию в терминале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401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Карта курса</a:t>
            </a:r>
            <a:endParaRPr b="1" i="0" sz="640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4"/>
          <p:cNvSpPr/>
          <p:nvPr/>
        </p:nvSpPr>
        <p:spPr>
          <a:xfrm>
            <a:off x="1123405" y="2481942"/>
            <a:ext cx="3860437" cy="914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/>
          </a:p>
        </p:txBody>
      </p:sp>
      <p:cxnSp>
        <p:nvCxnSpPr>
          <p:cNvPr id="159" name="Google Shape;159;p4"/>
          <p:cNvCxnSpPr>
            <a:stCxn id="158" idx="3"/>
            <a:endCxn id="160" idx="1"/>
          </p:cNvCxnSpPr>
          <p:nvPr/>
        </p:nvCxnSpPr>
        <p:spPr>
          <a:xfrm>
            <a:off x="4983842" y="2939142"/>
            <a:ext cx="1119000" cy="143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61" name="Google Shape;161;p4"/>
          <p:cNvCxnSpPr>
            <a:stCxn id="160" idx="3"/>
            <a:endCxn id="162" idx="1"/>
          </p:cNvCxnSpPr>
          <p:nvPr/>
        </p:nvCxnSpPr>
        <p:spPr>
          <a:xfrm>
            <a:off x="9963329" y="3082467"/>
            <a:ext cx="1272600" cy="6018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63" name="Google Shape;163;p4"/>
          <p:cNvCxnSpPr>
            <a:stCxn id="164" idx="3"/>
            <a:endCxn id="165" idx="1"/>
          </p:cNvCxnSpPr>
          <p:nvPr/>
        </p:nvCxnSpPr>
        <p:spPr>
          <a:xfrm>
            <a:off x="5753380" y="5013959"/>
            <a:ext cx="1460400" cy="4905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66" name="Google Shape;166;p4"/>
          <p:cNvCxnSpPr>
            <a:stCxn id="165" idx="3"/>
            <a:endCxn id="162" idx="2"/>
          </p:cNvCxnSpPr>
          <p:nvPr/>
        </p:nvCxnSpPr>
        <p:spPr>
          <a:xfrm flipH="1" rot="10800000">
            <a:off x="11632366" y="4141518"/>
            <a:ext cx="1533600" cy="1362900"/>
          </a:xfrm>
          <a:prstGeom prst="curvedConnector2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67" name="Google Shape;167;p4"/>
          <p:cNvCxnSpPr>
            <a:stCxn id="164" idx="1"/>
            <a:endCxn id="157" idx="1"/>
          </p:cNvCxnSpPr>
          <p:nvPr/>
        </p:nvCxnSpPr>
        <p:spPr>
          <a:xfrm rot="10800000">
            <a:off x="935943" y="2615159"/>
            <a:ext cx="957000" cy="2398800"/>
          </a:xfrm>
          <a:prstGeom prst="curvedConnector3">
            <a:avLst>
              <a:gd fmla="val 23887" name="adj1"/>
            </a:avLst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68" name="Google Shape;168;p4"/>
          <p:cNvCxnSpPr>
            <a:stCxn id="157" idx="3"/>
            <a:endCxn id="169" idx="1"/>
          </p:cNvCxnSpPr>
          <p:nvPr/>
        </p:nvCxnSpPr>
        <p:spPr>
          <a:xfrm flipH="1">
            <a:off x="8844001" y="2615063"/>
            <a:ext cx="4322100" cy="50037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70" name="Google Shape;170;p4"/>
          <p:cNvCxnSpPr>
            <a:stCxn id="171" idx="3"/>
            <a:endCxn id="169" idx="2"/>
          </p:cNvCxnSpPr>
          <p:nvPr/>
        </p:nvCxnSpPr>
        <p:spPr>
          <a:xfrm flipH="1" rot="10800000">
            <a:off x="7720148" y="8076207"/>
            <a:ext cx="3054300" cy="1238700"/>
          </a:xfrm>
          <a:prstGeom prst="curvedConnector2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</p:cxnSp>
      <p:grpSp>
        <p:nvGrpSpPr>
          <p:cNvPr id="172" name="Google Shape;172;p4"/>
          <p:cNvGrpSpPr/>
          <p:nvPr/>
        </p:nvGrpSpPr>
        <p:grpSpPr>
          <a:xfrm>
            <a:off x="6102892" y="2625267"/>
            <a:ext cx="3860437" cy="914400"/>
            <a:chOff x="6102892" y="2625267"/>
            <a:chExt cx="3860437" cy="914400"/>
          </a:xfrm>
        </p:grpSpPr>
        <p:sp>
          <p:nvSpPr>
            <p:cNvPr id="160" name="Google Shape;160;p4"/>
            <p:cNvSpPr/>
            <p:nvPr/>
          </p:nvSpPr>
          <p:spPr>
            <a:xfrm>
              <a:off x="6102892" y="2625267"/>
              <a:ext cx="3860437" cy="914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r="100%" t="100%"/>
              </a:path>
              <a:tileRect b="-100%" l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Core Python</a:t>
              </a:r>
              <a:endParaRPr/>
            </a:p>
          </p:txBody>
        </p:sp>
        <p:pic>
          <p:nvPicPr>
            <p:cNvPr id="173" name="Google Shape;173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378880" y="2911845"/>
              <a:ext cx="430060" cy="471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4" name="Google Shape;174;p4"/>
          <p:cNvGrpSpPr/>
          <p:nvPr/>
        </p:nvGrpSpPr>
        <p:grpSpPr>
          <a:xfrm>
            <a:off x="11235882" y="3227022"/>
            <a:ext cx="3860437" cy="914400"/>
            <a:chOff x="11235882" y="3227022"/>
            <a:chExt cx="3860437" cy="914400"/>
          </a:xfrm>
        </p:grpSpPr>
        <p:sp>
          <p:nvSpPr>
            <p:cNvPr id="162" name="Google Shape;162;p4"/>
            <p:cNvSpPr/>
            <p:nvPr/>
          </p:nvSpPr>
          <p:spPr>
            <a:xfrm>
              <a:off x="11235882" y="3227022"/>
              <a:ext cx="3860437" cy="914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r="100%" t="100%"/>
              </a:path>
              <a:tileRect b="-100%" l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Advanced Python</a:t>
              </a:r>
              <a:endParaRPr/>
            </a:p>
          </p:txBody>
        </p:sp>
        <p:pic>
          <p:nvPicPr>
            <p:cNvPr id="175" name="Google Shape;175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397547" y="3492524"/>
              <a:ext cx="430060" cy="471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6" name="Google Shape;176;p4"/>
          <p:cNvGrpSpPr/>
          <p:nvPr/>
        </p:nvGrpSpPr>
        <p:grpSpPr>
          <a:xfrm>
            <a:off x="1892943" y="4556759"/>
            <a:ext cx="3860437" cy="914400"/>
            <a:chOff x="2357130" y="5143500"/>
            <a:chExt cx="3860436" cy="914400"/>
          </a:xfrm>
        </p:grpSpPr>
        <p:sp>
          <p:nvSpPr>
            <p:cNvPr id="164" name="Google Shape;164;p4"/>
            <p:cNvSpPr/>
            <p:nvPr/>
          </p:nvSpPr>
          <p:spPr>
            <a:xfrm>
              <a:off x="2357130" y="5143500"/>
              <a:ext cx="3860436" cy="914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r="100%" t="100%"/>
              </a:path>
              <a:tileRect b="-100%" l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Docker и </a:t>
              </a:r>
              <a:b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Docker Compose</a:t>
              </a:r>
              <a:endParaRPr/>
            </a:p>
          </p:txBody>
        </p:sp>
        <p:pic>
          <p:nvPicPr>
            <p:cNvPr id="177" name="Google Shape;177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90623" y="5330700"/>
              <a:ext cx="720000" cy="5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250074" y="5282379"/>
              <a:ext cx="938768" cy="54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9" name="Google Shape;179;p4"/>
          <p:cNvGrpSpPr/>
          <p:nvPr/>
        </p:nvGrpSpPr>
        <p:grpSpPr>
          <a:xfrm>
            <a:off x="7213781" y="5047218"/>
            <a:ext cx="4418585" cy="914400"/>
            <a:chOff x="7213781" y="5047218"/>
            <a:chExt cx="4418585" cy="914400"/>
          </a:xfrm>
        </p:grpSpPr>
        <p:sp>
          <p:nvSpPr>
            <p:cNvPr id="165" name="Google Shape;165;p4"/>
            <p:cNvSpPr/>
            <p:nvPr/>
          </p:nvSpPr>
          <p:spPr>
            <a:xfrm>
              <a:off x="7213781" y="5047218"/>
              <a:ext cx="4418585" cy="914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r="100%" t="100%"/>
              </a:path>
              <a:tileRect b="-100%" l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Django and Databases</a:t>
              </a:r>
              <a:endParaRPr/>
            </a:p>
          </p:txBody>
        </p:sp>
        <p:pic>
          <p:nvPicPr>
            <p:cNvPr id="180" name="Google Shape;180;p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290879" y="5257434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1" name="Google Shape;181;p4"/>
          <p:cNvGrpSpPr/>
          <p:nvPr/>
        </p:nvGrpSpPr>
        <p:grpSpPr>
          <a:xfrm>
            <a:off x="2357130" y="6600008"/>
            <a:ext cx="3860437" cy="914400"/>
            <a:chOff x="2357130" y="6600008"/>
            <a:chExt cx="3860436" cy="914400"/>
          </a:xfrm>
        </p:grpSpPr>
        <p:sp>
          <p:nvSpPr>
            <p:cNvPr id="182" name="Google Shape;182;p4"/>
            <p:cNvSpPr/>
            <p:nvPr/>
          </p:nvSpPr>
          <p:spPr>
            <a:xfrm>
              <a:off x="2357130" y="6600008"/>
              <a:ext cx="3860436" cy="914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r="100%" t="100%"/>
              </a:path>
              <a:tileRect b="-100%" l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Microservices и API</a:t>
              </a:r>
              <a:endParaRPr/>
            </a:p>
          </p:txBody>
        </p:sp>
        <p:pic>
          <p:nvPicPr>
            <p:cNvPr id="183" name="Google Shape;183;p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65573" y="6787208"/>
              <a:ext cx="430820" cy="54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4" name="Google Shape;184;p4"/>
          <p:cNvGrpSpPr/>
          <p:nvPr/>
        </p:nvGrpSpPr>
        <p:grpSpPr>
          <a:xfrm>
            <a:off x="1706590" y="8857707"/>
            <a:ext cx="6013558" cy="914400"/>
            <a:chOff x="1706590" y="8857706"/>
            <a:chExt cx="6013559" cy="914400"/>
          </a:xfrm>
        </p:grpSpPr>
        <p:sp>
          <p:nvSpPr>
            <p:cNvPr id="171" name="Google Shape;171;p4"/>
            <p:cNvSpPr/>
            <p:nvPr/>
          </p:nvSpPr>
          <p:spPr>
            <a:xfrm>
              <a:off x="1706590" y="8857706"/>
              <a:ext cx="6013559" cy="914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r="100%" t="100%"/>
              </a:path>
              <a:tileRect b="-100%" l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582663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Нейросети для backend-проектов. </a:t>
              </a:r>
              <a:b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Deep ML</a:t>
              </a:r>
              <a:endParaRPr/>
            </a:p>
          </p:txBody>
        </p:sp>
        <p:pic>
          <p:nvPicPr>
            <p:cNvPr id="185" name="Google Shape;185;p4"/>
            <p:cNvPicPr preferRelativeResize="0"/>
            <p:nvPr/>
          </p:nvPicPr>
          <p:blipFill rotWithShape="1">
            <a:blip r:embed="rId8">
              <a:alphaModFix/>
            </a:blip>
            <a:srcRect b="2849" l="0" r="0" t="2849"/>
            <a:stretch/>
          </p:blipFill>
          <p:spPr>
            <a:xfrm>
              <a:off x="1892944" y="9044906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86" name="Google Shape;186;p4"/>
          <p:cNvGrpSpPr/>
          <p:nvPr/>
        </p:nvGrpSpPr>
        <p:grpSpPr>
          <a:xfrm>
            <a:off x="8844098" y="7161712"/>
            <a:ext cx="3860437" cy="914400"/>
            <a:chOff x="8073390" y="7514408"/>
            <a:chExt cx="3860436" cy="914400"/>
          </a:xfrm>
        </p:grpSpPr>
        <p:sp>
          <p:nvSpPr>
            <p:cNvPr id="169" name="Google Shape;169;p4"/>
            <p:cNvSpPr/>
            <p:nvPr/>
          </p:nvSpPr>
          <p:spPr>
            <a:xfrm>
              <a:off x="8073390" y="7514408"/>
              <a:ext cx="3860436" cy="914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r="100%" t="100%"/>
              </a:path>
              <a:tileRect b="-100%" l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582663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Final Team Project</a:t>
              </a:r>
              <a:endParaRPr/>
            </a:p>
          </p:txBody>
        </p:sp>
        <p:pic>
          <p:nvPicPr>
            <p:cNvPr id="187" name="Google Shape;187;p4"/>
            <p:cNvPicPr preferRelativeResize="0"/>
            <p:nvPr/>
          </p:nvPicPr>
          <p:blipFill rotWithShape="1">
            <a:blip r:embed="rId9">
              <a:alphaModFix/>
            </a:blip>
            <a:srcRect b="2849" l="0" r="0" t="2849"/>
            <a:stretch/>
          </p:blipFill>
          <p:spPr>
            <a:xfrm>
              <a:off x="8289249" y="7701608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id="188" name="Google Shape;188;p4"/>
          <p:cNvPicPr preferRelativeResize="0"/>
          <p:nvPr/>
        </p:nvPicPr>
        <p:blipFill rotWithShape="1">
          <a:blip r:embed="rId10">
            <a:alphaModFix/>
          </a:blip>
          <a:srcRect b="2849" l="0" r="0" t="2849"/>
          <a:stretch/>
        </p:blipFill>
        <p:spPr>
          <a:xfrm>
            <a:off x="1356690" y="2751594"/>
            <a:ext cx="419930" cy="396002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0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601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Установка PyCharm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1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PyCharm</a:t>
            </a:r>
            <a:endParaRPr/>
          </a:p>
        </p:txBody>
      </p:sp>
      <p:sp>
        <p:nvSpPr>
          <p:cNvPr id="436" name="Google Shape;436;p61"/>
          <p:cNvSpPr txBox="1"/>
          <p:nvPr/>
        </p:nvSpPr>
        <p:spPr>
          <a:xfrm>
            <a:off x="1257300" y="2414425"/>
            <a:ext cx="12471762" cy="5233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Основной ресурс </a:t>
            </a:r>
            <a:r>
              <a:rPr b="0" i="0" lang="en-US" sz="2801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https://www.jetbrains.com</a:t>
            </a: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0" i="0" sz="280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7" name="Google Shape;437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3600" y="3161210"/>
            <a:ext cx="13746540" cy="6578099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61"/>
          <p:cNvSpPr/>
          <p:nvPr/>
        </p:nvSpPr>
        <p:spPr>
          <a:xfrm>
            <a:off x="5068389" y="3161210"/>
            <a:ext cx="1972491" cy="783773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99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2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PyCharm</a:t>
            </a:r>
            <a:endParaRPr/>
          </a:p>
        </p:txBody>
      </p:sp>
      <p:sp>
        <p:nvSpPr>
          <p:cNvPr id="444" name="Google Shape;444;p62"/>
          <p:cNvSpPr txBox="1"/>
          <p:nvPr/>
        </p:nvSpPr>
        <p:spPr>
          <a:xfrm>
            <a:off x="1257300" y="2414425"/>
            <a:ext cx="12471762" cy="5233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Основной ресурс </a:t>
            </a:r>
            <a:r>
              <a:rPr b="0" i="0" lang="en-US" sz="2801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https://www.jetbrains.com</a:t>
            </a: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0" i="0" sz="280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5" name="Google Shape;445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7300" y="3417275"/>
            <a:ext cx="13368927" cy="6638222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62"/>
          <p:cNvSpPr/>
          <p:nvPr/>
        </p:nvSpPr>
        <p:spPr>
          <a:xfrm>
            <a:off x="6162077" y="5525588"/>
            <a:ext cx="1270689" cy="470263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99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3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PyCharm</a:t>
            </a:r>
            <a:endParaRPr/>
          </a:p>
        </p:txBody>
      </p:sp>
      <p:sp>
        <p:nvSpPr>
          <p:cNvPr id="452" name="Google Shape;452;p63"/>
          <p:cNvSpPr txBox="1"/>
          <p:nvPr/>
        </p:nvSpPr>
        <p:spPr>
          <a:xfrm>
            <a:off x="1257300" y="2414425"/>
            <a:ext cx="12471762" cy="5233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Основной ресурс </a:t>
            </a:r>
            <a:r>
              <a:rPr b="0" i="0" lang="en-US" sz="2801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https://www.jetbrains.com</a:t>
            </a: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0" i="0" sz="280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3" name="Google Shape;453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7300" y="3718446"/>
            <a:ext cx="13341712" cy="5669502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63"/>
          <p:cNvSpPr/>
          <p:nvPr/>
        </p:nvSpPr>
        <p:spPr>
          <a:xfrm>
            <a:off x="1668455" y="7923040"/>
            <a:ext cx="1740951" cy="763760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99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4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PyCharm</a:t>
            </a:r>
            <a:endParaRPr/>
          </a:p>
        </p:txBody>
      </p:sp>
      <p:sp>
        <p:nvSpPr>
          <p:cNvPr id="460" name="Google Shape;460;p64"/>
          <p:cNvSpPr txBox="1"/>
          <p:nvPr/>
        </p:nvSpPr>
        <p:spPr>
          <a:xfrm>
            <a:off x="1257300" y="2414425"/>
            <a:ext cx="12471762" cy="5233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Основной ресурс </a:t>
            </a:r>
            <a:r>
              <a:rPr b="0" i="0" lang="en-US" sz="2801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https://www.jetbrains.com</a:t>
            </a: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0" i="0" sz="280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1" name="Google Shape;461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7300" y="4253320"/>
            <a:ext cx="8732237" cy="1780359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5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601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b="1" i="0" sz="8601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8601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Установить PyCharm</a:t>
            </a:r>
            <a:endParaRPr b="1" i="0" sz="6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6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Практика студентов</a:t>
            </a:r>
            <a:endParaRPr/>
          </a:p>
        </p:txBody>
      </p:sp>
      <p:sp>
        <p:nvSpPr>
          <p:cNvPr id="474" name="Google Shape;474;p66"/>
          <p:cNvSpPr txBox="1"/>
          <p:nvPr/>
        </p:nvSpPr>
        <p:spPr>
          <a:xfrm>
            <a:off x="1257300" y="3800401"/>
            <a:ext cx="16743318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Установите PyCharm (для Windows может потребоваться перезагрузка)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7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601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PyCharm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8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Работа с PyCharm</a:t>
            </a:r>
            <a:endParaRPr/>
          </a:p>
        </p:txBody>
      </p:sp>
      <p:sp>
        <p:nvSpPr>
          <p:cNvPr id="487" name="Google Shape;487;p68"/>
          <p:cNvSpPr txBox="1"/>
          <p:nvPr/>
        </p:nvSpPr>
        <p:spPr>
          <a:xfrm>
            <a:off x="1257300" y="2650870"/>
            <a:ext cx="16743318" cy="2793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https://www.jetbrains.com/ru-ru/pycharm/learn/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https://habr.com/ru/articles/720480/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Множество обучающих видео на Youtube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73756" y="4643324"/>
            <a:ext cx="4064000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9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Live-coding</a:t>
            </a:r>
            <a:endParaRPr/>
          </a:p>
        </p:txBody>
      </p:sp>
      <p:sp>
        <p:nvSpPr>
          <p:cNvPr id="494" name="Google Shape;494;p69"/>
          <p:cNvSpPr txBox="1"/>
          <p:nvPr/>
        </p:nvSpPr>
        <p:spPr>
          <a:xfrm>
            <a:off x="1257300" y="3641272"/>
            <a:ext cx="12981214" cy="3901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Создать новый проект в PyCharm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Показать как создать файл с кодом 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Написать Hello world и выполнить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Режим отладки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Точки останова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Просмотр переменных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Сделать ошибку, посмотреть на вывод стека и понять где она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Карта модуля</a:t>
            </a:r>
            <a:endParaRPr/>
          </a:p>
        </p:txBody>
      </p:sp>
      <p:sp>
        <p:nvSpPr>
          <p:cNvPr id="194" name="Google Shape;194;p28"/>
          <p:cNvSpPr/>
          <p:nvPr/>
        </p:nvSpPr>
        <p:spPr>
          <a:xfrm>
            <a:off x="2791501" y="3222625"/>
            <a:ext cx="5864751" cy="914400"/>
          </a:xfrm>
          <a:prstGeom prst="roundRect">
            <a:avLst>
              <a:gd fmla="val 16667" name="adj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Введение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8"/>
          <p:cNvSpPr/>
          <p:nvPr/>
        </p:nvSpPr>
        <p:spPr>
          <a:xfrm>
            <a:off x="2791501" y="7364617"/>
            <a:ext cx="5864751" cy="914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Git ветвление и слияние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8"/>
          <p:cNvSpPr/>
          <p:nvPr/>
        </p:nvSpPr>
        <p:spPr>
          <a:xfrm>
            <a:off x="2791501" y="8745282"/>
            <a:ext cx="5864751" cy="914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Git pull request</a:t>
            </a:r>
            <a:endParaRPr/>
          </a:p>
        </p:txBody>
      </p:sp>
      <p:sp>
        <p:nvSpPr>
          <p:cNvPr id="197" name="Google Shape;197;p28"/>
          <p:cNvSpPr txBox="1"/>
          <p:nvPr/>
        </p:nvSpPr>
        <p:spPr>
          <a:xfrm>
            <a:off x="1975634" y="3264326"/>
            <a:ext cx="45076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198" name="Google Shape;198;p28"/>
          <p:cNvSpPr txBox="1"/>
          <p:nvPr/>
        </p:nvSpPr>
        <p:spPr>
          <a:xfrm>
            <a:off x="1975634" y="7333816"/>
            <a:ext cx="56618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8"/>
          <p:cNvSpPr txBox="1"/>
          <p:nvPr/>
        </p:nvSpPr>
        <p:spPr>
          <a:xfrm>
            <a:off x="1975634" y="8753503"/>
            <a:ext cx="48282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9382" y="614016"/>
            <a:ext cx="1058562" cy="1160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 rotWithShape="1">
          <a:blip r:embed="rId4">
            <a:alphaModFix/>
          </a:blip>
          <a:srcRect b="266" l="0" r="0" t="267"/>
          <a:stretch/>
        </p:blipFill>
        <p:spPr>
          <a:xfrm flipH="1">
            <a:off x="10227492" y="1982572"/>
            <a:ext cx="3307700" cy="3119225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2" name="Google Shape;202;p28"/>
          <p:cNvSpPr/>
          <p:nvPr/>
        </p:nvSpPr>
        <p:spPr>
          <a:xfrm>
            <a:off x="2791501" y="4603289"/>
            <a:ext cx="5864751" cy="914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Terminal и PyCharm</a:t>
            </a:r>
            <a:endParaRPr/>
          </a:p>
        </p:txBody>
      </p:sp>
      <p:sp>
        <p:nvSpPr>
          <p:cNvPr id="203" name="Google Shape;203;p28"/>
          <p:cNvSpPr txBox="1"/>
          <p:nvPr/>
        </p:nvSpPr>
        <p:spPr>
          <a:xfrm>
            <a:off x="1975634" y="4674450"/>
            <a:ext cx="52931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4800" u="none" cap="none" strike="noStrike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8"/>
          <p:cNvSpPr/>
          <p:nvPr/>
        </p:nvSpPr>
        <p:spPr>
          <a:xfrm>
            <a:off x="2828540" y="5983953"/>
            <a:ext cx="5864751" cy="914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Основы Git</a:t>
            </a:r>
            <a:endParaRPr/>
          </a:p>
        </p:txBody>
      </p:sp>
      <p:sp>
        <p:nvSpPr>
          <p:cNvPr id="205" name="Google Shape;205;p28"/>
          <p:cNvSpPr txBox="1"/>
          <p:nvPr/>
        </p:nvSpPr>
        <p:spPr>
          <a:xfrm>
            <a:off x="1975634" y="5920944"/>
            <a:ext cx="46839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54201" y="6081153"/>
            <a:ext cx="720000" cy="72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54201" y="7471690"/>
            <a:ext cx="720000" cy="72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8" name="Google Shape;208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54201" y="8864500"/>
            <a:ext cx="720000" cy="72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9" name="Google Shape;209;p28"/>
          <p:cNvPicPr preferRelativeResize="0"/>
          <p:nvPr/>
        </p:nvPicPr>
        <p:blipFill rotWithShape="1">
          <a:blip r:embed="rId6">
            <a:alphaModFix/>
          </a:blip>
          <a:srcRect b="0" l="12470" r="12470" t="0"/>
          <a:stretch/>
        </p:blipFill>
        <p:spPr>
          <a:xfrm>
            <a:off x="2954201" y="4700489"/>
            <a:ext cx="720000" cy="72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0" name="Google Shape;210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54201" y="3319942"/>
            <a:ext cx="720000" cy="720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0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601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b="1" i="0" sz="8601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8601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Основы работы с PyCharm</a:t>
            </a:r>
            <a:endParaRPr b="1" i="0" sz="6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1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Задание в сессионном зале</a:t>
            </a:r>
            <a:endParaRPr/>
          </a:p>
        </p:txBody>
      </p:sp>
      <p:sp>
        <p:nvSpPr>
          <p:cNvPr id="506" name="Google Shape;506;p71"/>
          <p:cNvSpPr txBox="1"/>
          <p:nvPr/>
        </p:nvSpPr>
        <p:spPr>
          <a:xfrm>
            <a:off x="1257300" y="2713808"/>
            <a:ext cx="12981214" cy="44670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Выполните задания.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Время выполнения: 20 минут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Как работать с заданием:</a:t>
            </a:r>
            <a:endParaRPr/>
          </a:p>
          <a:p>
            <a:pPr indent="-342930" lvl="0" marL="34293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Поделитесь на команды по 3-4 человека и перейдите в сессионные залы.</a:t>
            </a:r>
            <a:endParaRPr/>
          </a:p>
          <a:p>
            <a:pPr indent="-342930" lvl="0" marL="34293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Один человек демонстрирует экран и записывает решение, все остальные вырабатывают решение.</a:t>
            </a:r>
            <a:endParaRPr/>
          </a:p>
          <a:p>
            <a:pPr indent="-342930" lvl="0" marL="34293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Вся команда должна понимать решение, объясняйте друг другу.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2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Практика студентов</a:t>
            </a:r>
            <a:endParaRPr/>
          </a:p>
        </p:txBody>
      </p:sp>
      <p:sp>
        <p:nvSpPr>
          <p:cNvPr id="513" name="Google Shape;513;p72"/>
          <p:cNvSpPr txBox="1"/>
          <p:nvPr/>
        </p:nvSpPr>
        <p:spPr>
          <a:xfrm>
            <a:off x="1257300" y="3641272"/>
            <a:ext cx="12981214" cy="3901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Создать новый проект в PyCharm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Показать как создать файл с кодом 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Написать Hello world и выполнить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Режим отладки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Точки останова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Просмотр переменных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Сделать ошибку, посмотреть на вывод стека и понять где она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0"/>
          <p:cNvSpPr/>
          <p:nvPr/>
        </p:nvSpPr>
        <p:spPr>
          <a:xfrm>
            <a:off x="1470572" y="1417570"/>
            <a:ext cx="12230101" cy="11636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401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ЗАКЛЮЧЕНИЕ</a:t>
            </a:r>
            <a:endParaRPr b="1" i="0" sz="640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10"/>
          <p:cNvSpPr txBox="1"/>
          <p:nvPr/>
        </p:nvSpPr>
        <p:spPr>
          <a:xfrm>
            <a:off x="1323616" y="3797542"/>
            <a:ext cx="15640800" cy="56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94412" lvl="0" marL="59441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Познакомились с Terminal и попробовали основные операции с файлами</a:t>
            </a:r>
            <a:endParaRPr/>
          </a:p>
          <a:p>
            <a:pPr indent="-594412" lvl="0" marL="59441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Запустили </a:t>
            </a:r>
            <a:r>
              <a:rPr lang="en-US" sz="3200">
                <a:latin typeface="Inter"/>
                <a:ea typeface="Inter"/>
                <a:cs typeface="Inter"/>
                <a:sym typeface="Inter"/>
              </a:rPr>
              <a:t>nano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и смогли из него выйти</a:t>
            </a:r>
            <a:endParaRPr b="0" i="0" sz="32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594412" lvl="0" marL="59441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Познакомились с базовыми командами </a:t>
            </a:r>
            <a:r>
              <a:rPr lang="en-US" sz="3200">
                <a:latin typeface="Inter"/>
                <a:ea typeface="Inter"/>
                <a:cs typeface="Inter"/>
                <a:sym typeface="Inter"/>
              </a:rPr>
              <a:t>nano</a:t>
            </a:r>
            <a:endParaRPr/>
          </a:p>
          <a:p>
            <a:pPr indent="-594412" lvl="0" marL="59441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Установили Python</a:t>
            </a:r>
            <a:endParaRPr b="0" i="0" sz="32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594412" lvl="0" marL="59441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Установили P</a:t>
            </a:r>
            <a:r>
              <a:rPr lang="en-US" sz="3200">
                <a:latin typeface="Inter"/>
                <a:ea typeface="Inter"/>
                <a:cs typeface="Inter"/>
                <a:sym typeface="Inter"/>
              </a:rPr>
              <a:t>y</a:t>
            </a:r>
            <a:r>
              <a:rPr b="0" i="0" lang="en-US" sz="3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Charm</a:t>
            </a:r>
            <a:endParaRPr b="0" i="0" sz="32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594412" lvl="0" marL="59441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Создали новый проект в PyCharm</a:t>
            </a:r>
            <a:endParaRPr b="0" i="0" sz="32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594412" lvl="0" marL="59441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Рассмотрели основные возможности PyCharm</a:t>
            </a:r>
            <a:endParaRPr b="0" i="0" sz="32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3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 fontScale="92500"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Работа в сессионном зале</a:t>
            </a:r>
            <a:endParaRPr b="0" i="0" sz="5601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4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Работа в сессионных залах</a:t>
            </a:r>
            <a:endParaRPr/>
          </a:p>
        </p:txBody>
      </p:sp>
      <p:sp>
        <p:nvSpPr>
          <p:cNvPr id="531" name="Google Shape;531;p74"/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Пусть каждая команда покажет свои решения и расскажет:</a:t>
            </a:r>
            <a:endParaRPr b="0" i="0" sz="280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63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1"/>
              <a:buFont typeface="Arial"/>
              <a:buChar char="•"/>
            </a:pP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что получилось сделать;</a:t>
            </a:r>
            <a:endParaRPr/>
          </a:p>
          <a:p>
            <a:pPr indent="-177863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1"/>
              <a:buFont typeface="Arial"/>
              <a:buChar char="•"/>
            </a:pP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где были трудности и какие вопросы возникли в процессе решения.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b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Преподаватель разбирает решения, указывает на ошибки и показывает верный подход к решению. </a:t>
            </a:r>
            <a:endParaRPr b="0" i="0" sz="280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401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ПЛАН </a:t>
            </a:r>
            <a:endParaRPr b="1" i="0" sz="6401" u="none" cap="none" strike="noStrike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401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ЗАНЯТИЯ</a:t>
            </a:r>
            <a:endParaRPr b="1" i="0" sz="640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9"/>
          <p:cNvSpPr txBox="1"/>
          <p:nvPr/>
        </p:nvSpPr>
        <p:spPr>
          <a:xfrm>
            <a:off x="935998" y="4542125"/>
            <a:ext cx="15640768" cy="25852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94412" lvl="0" marL="59441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b="0" i="0" lang="en-US" sz="3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Terminal – основы работы</a:t>
            </a:r>
            <a:endParaRPr b="0" i="0" sz="36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594412" lvl="0" marL="59441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b="0" i="0" lang="en-US" sz="3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Установка Python</a:t>
            </a:r>
            <a:endParaRPr/>
          </a:p>
          <a:p>
            <a:pPr indent="-594412" lvl="0" marL="59441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b="0" i="0" lang="en-US" sz="3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Старт проекта в PyCharm и основные возможности PyCharm</a:t>
            </a:r>
            <a:endParaRPr b="0" i="0" sz="36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601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Terminal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Windows - WSL</a:t>
            </a:r>
            <a:endParaRPr/>
          </a:p>
        </p:txBody>
      </p:sp>
      <p:sp>
        <p:nvSpPr>
          <p:cNvPr id="229" name="Google Shape;229;p31"/>
          <p:cNvSpPr txBox="1"/>
          <p:nvPr/>
        </p:nvSpPr>
        <p:spPr>
          <a:xfrm>
            <a:off x="1257300" y="2275570"/>
            <a:ext cx="16808631" cy="50098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Подсистема Windows для Linux (WSL) — это функция Windows, которая позволяет запускать среду Linux на компьютере Windows без необходимости отдельной виртуальной машины или двойной загрузки. WSL предназначен для обеспечения простого и продуктивного взаимодействия для разработчиков, которые хотят одновременно использовать Windows и Linux.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Ресурсы (русский язык):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Кратко о WSL (</a:t>
            </a: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https://learn.microsoft.com/ru-ru/windows/wsl/about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Установка и активация WSL: (</a:t>
            </a: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https://learn.microsoft.com/ru-ru/windows/wsl/install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Начало работы с bash: (</a:t>
            </a: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https://learn.microsoft.com/ru-ru/windows/wsl/tutorials/linux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Terminal</a:t>
            </a:r>
            <a:endParaRPr/>
          </a:p>
        </p:txBody>
      </p:sp>
      <p:sp>
        <p:nvSpPr>
          <p:cNvPr id="235" name="Google Shape;235;p32"/>
          <p:cNvSpPr txBox="1"/>
          <p:nvPr/>
        </p:nvSpPr>
        <p:spPr>
          <a:xfrm>
            <a:off x="1257300" y="2275570"/>
            <a:ext cx="16808631" cy="1131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Терминал (или командная строка) — это программный интерфейс, который позволяет взаимодействовать с операционной системой путем ввода текстовых команд.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7300" y="3840481"/>
            <a:ext cx="10044427" cy="6321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2022-11-15T10:50:05Z</dcterms:created>
  <dc:creator>PptxGenJS</dc:creator>
</cp:coreProperties>
</file>